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265" r:id="rId3"/>
    <p:sldId id="257" r:id="rId4"/>
    <p:sldId id="259" r:id="rId5"/>
    <p:sldId id="258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F783ACC-FBD4-4CF8-ACB5-326155A4910F}" type="datetimeFigureOut">
              <a:rPr lang="ro-RO" smtClean="0"/>
              <a:t>30.05.2024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0032094-E272-45D6-BC6B-39F4A4E0DC47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252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83ACC-FBD4-4CF8-ACB5-326155A4910F}" type="datetimeFigureOut">
              <a:rPr lang="ro-RO" smtClean="0"/>
              <a:t>30.05.2024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32094-E272-45D6-BC6B-39F4A4E0DC47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40165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83ACC-FBD4-4CF8-ACB5-326155A4910F}" type="datetimeFigureOut">
              <a:rPr lang="ro-RO" smtClean="0"/>
              <a:t>30.05.2024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32094-E272-45D6-BC6B-39F4A4E0DC47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928316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83ACC-FBD4-4CF8-ACB5-326155A4910F}" type="datetimeFigureOut">
              <a:rPr lang="ro-RO" smtClean="0"/>
              <a:t>30.05.2024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32094-E272-45D6-BC6B-39F4A4E0DC47}" type="slidenum">
              <a:rPr lang="ro-RO" smtClean="0"/>
              <a:t>‹#›</a:t>
            </a:fld>
            <a:endParaRPr lang="ro-RO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605505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83ACC-FBD4-4CF8-ACB5-326155A4910F}" type="datetimeFigureOut">
              <a:rPr lang="ro-RO" smtClean="0"/>
              <a:t>30.05.2024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32094-E272-45D6-BC6B-39F4A4E0DC47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481407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83ACC-FBD4-4CF8-ACB5-326155A4910F}" type="datetimeFigureOut">
              <a:rPr lang="ro-RO" smtClean="0"/>
              <a:t>30.05.2024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32094-E272-45D6-BC6B-39F4A4E0DC47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243183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ană cu trei i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83ACC-FBD4-4CF8-ACB5-326155A4910F}" type="datetimeFigureOut">
              <a:rPr lang="ro-RO" smtClean="0"/>
              <a:t>30.05.2024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32094-E272-45D6-BC6B-39F4A4E0DC47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881347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83ACC-FBD4-4CF8-ACB5-326155A4910F}" type="datetimeFigureOut">
              <a:rPr lang="ro-RO" smtClean="0"/>
              <a:t>30.05.2024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32094-E272-45D6-BC6B-39F4A4E0DC47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827358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83ACC-FBD4-4CF8-ACB5-326155A4910F}" type="datetimeFigureOut">
              <a:rPr lang="ro-RO" smtClean="0"/>
              <a:t>30.05.2024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32094-E272-45D6-BC6B-39F4A4E0DC47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5707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83ACC-FBD4-4CF8-ACB5-326155A4910F}" type="datetimeFigureOut">
              <a:rPr lang="ro-RO" smtClean="0"/>
              <a:t>30.05.2024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32094-E272-45D6-BC6B-39F4A4E0DC47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041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83ACC-FBD4-4CF8-ACB5-326155A4910F}" type="datetimeFigureOut">
              <a:rPr lang="ro-RO" smtClean="0"/>
              <a:t>30.05.2024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32094-E272-45D6-BC6B-39F4A4E0DC47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86505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83ACC-FBD4-4CF8-ACB5-326155A4910F}" type="datetimeFigureOut">
              <a:rPr lang="ro-RO" smtClean="0"/>
              <a:t>30.05.2024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32094-E272-45D6-BC6B-39F4A4E0DC47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139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83ACC-FBD4-4CF8-ACB5-326155A4910F}" type="datetimeFigureOut">
              <a:rPr lang="ro-RO" smtClean="0"/>
              <a:t>30.05.2024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32094-E272-45D6-BC6B-39F4A4E0DC47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16519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83ACC-FBD4-4CF8-ACB5-326155A4910F}" type="datetimeFigureOut">
              <a:rPr lang="ro-RO" smtClean="0"/>
              <a:t>30.05.2024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32094-E272-45D6-BC6B-39F4A4E0DC47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5238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83ACC-FBD4-4CF8-ACB5-326155A4910F}" type="datetimeFigureOut">
              <a:rPr lang="ro-RO" smtClean="0"/>
              <a:t>30.05.2024</a:t>
            </a:fld>
            <a:endParaRPr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32094-E272-45D6-BC6B-39F4A4E0DC47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11619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83ACC-FBD4-4CF8-ACB5-326155A4910F}" type="datetimeFigureOut">
              <a:rPr lang="ro-RO" smtClean="0"/>
              <a:t>30.05.2024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32094-E272-45D6-BC6B-39F4A4E0DC47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15198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83ACC-FBD4-4CF8-ACB5-326155A4910F}" type="datetimeFigureOut">
              <a:rPr lang="ro-RO" smtClean="0"/>
              <a:t>30.05.2024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32094-E272-45D6-BC6B-39F4A4E0DC47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4604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83ACC-FBD4-4CF8-ACB5-326155A4910F}" type="datetimeFigureOut">
              <a:rPr lang="ro-RO" smtClean="0"/>
              <a:t>30.05.2024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032094-E272-45D6-BC6B-39F4A4E0DC47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688408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microsoft.com/office/2007/relationships/hdphoto" Target="../media/hdphoto3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81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84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ro-RO"/>
            </a:p>
          </p:txBody>
        </p:sp>
        <p:sp>
          <p:nvSpPr>
            <p:cNvPr id="85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ro-RO"/>
            </a:p>
          </p:txBody>
        </p:sp>
        <p:sp>
          <p:nvSpPr>
            <p:cNvPr id="86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ro-RO"/>
            </a:p>
          </p:txBody>
        </p:sp>
        <p:sp>
          <p:nvSpPr>
            <p:cNvPr id="87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ro-RO"/>
            </a:p>
          </p:txBody>
        </p:sp>
        <p:sp>
          <p:nvSpPr>
            <p:cNvPr id="88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ro-RO"/>
            </a:p>
          </p:txBody>
        </p:sp>
        <p:sp>
          <p:nvSpPr>
            <p:cNvPr id="89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ro-RO"/>
            </a:p>
          </p:txBody>
        </p:sp>
        <p:sp>
          <p:nvSpPr>
            <p:cNvPr id="90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ro-RO"/>
            </a:p>
          </p:txBody>
        </p:sp>
        <p:sp>
          <p:nvSpPr>
            <p:cNvPr id="91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ro-RO"/>
            </a:p>
          </p:txBody>
        </p:sp>
        <p:sp>
          <p:nvSpPr>
            <p:cNvPr id="92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ro-RO"/>
            </a:p>
          </p:txBody>
        </p:sp>
        <p:sp>
          <p:nvSpPr>
            <p:cNvPr id="93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ro-RO"/>
            </a:p>
          </p:txBody>
        </p:sp>
        <p:sp>
          <p:nvSpPr>
            <p:cNvPr id="94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ro-RO"/>
            </a:p>
          </p:txBody>
        </p:sp>
        <p:sp>
          <p:nvSpPr>
            <p:cNvPr id="95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ro-RO"/>
            </a:p>
          </p:txBody>
        </p:sp>
        <p:sp>
          <p:nvSpPr>
            <p:cNvPr id="96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ro-RO"/>
            </a:p>
          </p:txBody>
        </p:sp>
        <p:sp>
          <p:nvSpPr>
            <p:cNvPr id="97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ro-RO"/>
            </a:p>
          </p:txBody>
        </p:sp>
        <p:sp>
          <p:nvSpPr>
            <p:cNvPr id="98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ro-RO"/>
            </a:p>
          </p:txBody>
        </p:sp>
        <p:sp>
          <p:nvSpPr>
            <p:cNvPr id="99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ro-RO"/>
            </a:p>
          </p:txBody>
        </p:sp>
        <p:sp>
          <p:nvSpPr>
            <p:cNvPr id="100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ro-RO"/>
            </a:p>
          </p:txBody>
        </p:sp>
        <p:sp>
          <p:nvSpPr>
            <p:cNvPr id="101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ro-RO"/>
            </a:p>
          </p:txBody>
        </p:sp>
        <p:sp>
          <p:nvSpPr>
            <p:cNvPr id="102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ro-RO"/>
            </a:p>
          </p:txBody>
        </p:sp>
        <p:sp>
          <p:nvSpPr>
            <p:cNvPr id="103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ro-RO"/>
            </a:p>
          </p:txBody>
        </p:sp>
      </p:grpSp>
      <p:sp>
        <p:nvSpPr>
          <p:cNvPr id="2" name="Titlu 1">
            <a:extLst>
              <a:ext uri="{FF2B5EF4-FFF2-40B4-BE49-F238E27FC236}">
                <a16:creationId xmlns:a16="http://schemas.microsoft.com/office/drawing/2014/main" id="{D7D41A15-446F-3E2F-4858-5C3012A50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  <a:latin typeface="Aptos" panose="020B0004020202020204" pitchFamily="34" charset="0"/>
              </a:rPr>
              <a:t>Automatic Light Control</a:t>
            </a:r>
            <a:br>
              <a:rPr lang="en-US" sz="4000" b="1" dirty="0">
                <a:solidFill>
                  <a:srgbClr val="FFFFFF"/>
                </a:solidFill>
                <a:latin typeface="Aptos" panose="020B0004020202020204" pitchFamily="34" charset="0"/>
              </a:rPr>
            </a:br>
            <a:r>
              <a:rPr lang="en-US" sz="4000" dirty="0" err="1">
                <a:solidFill>
                  <a:srgbClr val="FFFFFF"/>
                </a:solidFill>
                <a:latin typeface="Aptos" panose="020B0004020202020204" pitchFamily="34" charset="0"/>
              </a:rPr>
              <a:t>Proiect</a:t>
            </a:r>
            <a:r>
              <a:rPr lang="en-US" sz="4000" dirty="0">
                <a:solidFill>
                  <a:srgbClr val="FFFFFF"/>
                </a:solidFill>
                <a:latin typeface="Aptos" panose="020B0004020202020204" pitchFamily="34" charset="0"/>
              </a:rPr>
              <a:t> 2</a:t>
            </a:r>
            <a:endParaRPr lang="ro-RO" sz="4000" b="1" dirty="0">
              <a:solidFill>
                <a:srgbClr val="FFFFFF"/>
              </a:solidFill>
              <a:latin typeface="Aptos" panose="020B0004020202020204" pitchFamily="34" charset="0"/>
            </a:endParaRP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E87BEE8A-92B0-3934-EDB3-B6AAADF16A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 err="1">
                <a:solidFill>
                  <a:schemeClr val="bg2"/>
                </a:solidFill>
              </a:rPr>
              <a:t>Guse</a:t>
            </a:r>
            <a:r>
              <a:rPr lang="en-US" dirty="0">
                <a:solidFill>
                  <a:schemeClr val="bg2"/>
                </a:solidFill>
              </a:rPr>
              <a:t> Ovidiu-Marius</a:t>
            </a:r>
          </a:p>
          <a:p>
            <a:pPr algn="ctr"/>
            <a:r>
              <a:rPr lang="en-US" dirty="0" err="1">
                <a:solidFill>
                  <a:schemeClr val="bg2"/>
                </a:solidFill>
              </a:rPr>
              <a:t>Mihalcea</a:t>
            </a:r>
            <a:r>
              <a:rPr lang="en-US" dirty="0">
                <a:solidFill>
                  <a:schemeClr val="bg2"/>
                </a:solidFill>
              </a:rPr>
              <a:t> Robert-</a:t>
            </a:r>
            <a:r>
              <a:rPr lang="en-US" dirty="0" err="1">
                <a:solidFill>
                  <a:schemeClr val="bg2"/>
                </a:solidFill>
              </a:rPr>
              <a:t>Mihail</a:t>
            </a:r>
            <a:endParaRPr lang="ro-RO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535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DCECD496-F4E1-3AB7-BADD-AF88CC79F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76200"/>
            <a:ext cx="10103531" cy="6683829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</a:pPr>
            <a:r>
              <a:rPr lang="ro-RO" b="1" dirty="0" err="1">
                <a:latin typeface="Aptos" panose="020B0004020202020204" pitchFamily="34" charset="0"/>
              </a:rPr>
              <a:t>Bucl</a:t>
            </a:r>
            <a:r>
              <a:rPr lang="en-US" b="1" dirty="0">
                <a:latin typeface="Aptos" panose="020B0004020202020204" pitchFamily="34" charset="0"/>
              </a:rPr>
              <a:t>a</a:t>
            </a:r>
            <a:r>
              <a:rPr lang="ro-RO" b="1" dirty="0">
                <a:latin typeface="Aptos" panose="020B0004020202020204" pitchFamily="34" charset="0"/>
              </a:rPr>
              <a:t> infinita </a:t>
            </a:r>
            <a:r>
              <a:rPr lang="ro-RO" b="1" dirty="0" err="1">
                <a:latin typeface="Aptos" panose="020B0004020202020204" pitchFamily="34" charset="0"/>
              </a:rPr>
              <a:t>while</a:t>
            </a:r>
            <a:r>
              <a:rPr lang="ro-RO" b="1" dirty="0">
                <a:latin typeface="Aptos" panose="020B0004020202020204" pitchFamily="34" charset="0"/>
              </a:rPr>
              <a:t>(1):</a:t>
            </a:r>
          </a:p>
          <a:p>
            <a:pPr>
              <a:spcBef>
                <a:spcPts val="0"/>
              </a:spcBef>
            </a:pPr>
            <a:r>
              <a:rPr lang="ro-RO" b="1" dirty="0" err="1">
                <a:latin typeface="Aptos" panose="020B0004020202020204" pitchFamily="34" charset="0"/>
              </a:rPr>
              <a:t>int</a:t>
            </a:r>
            <a:r>
              <a:rPr lang="ro-RO" b="1" dirty="0">
                <a:latin typeface="Aptos" panose="020B0004020202020204" pitchFamily="34" charset="0"/>
              </a:rPr>
              <a:t> </a:t>
            </a:r>
            <a:r>
              <a:rPr lang="ro-RO" b="1" dirty="0" err="1">
                <a:latin typeface="Aptos" panose="020B0004020202020204" pitchFamily="34" charset="0"/>
              </a:rPr>
              <a:t>valoare_adc</a:t>
            </a:r>
            <a:r>
              <a:rPr lang="ro-RO" b="1" dirty="0">
                <a:latin typeface="Aptos" panose="020B0004020202020204" pitchFamily="34" charset="0"/>
              </a:rPr>
              <a:t> = </a:t>
            </a:r>
            <a:r>
              <a:rPr lang="ro-RO" b="1" dirty="0" err="1">
                <a:latin typeface="Aptos" panose="020B0004020202020204" pitchFamily="34" charset="0"/>
              </a:rPr>
              <a:t>ADC_Read</a:t>
            </a:r>
            <a:r>
              <a:rPr lang="ro-RO" b="1" dirty="0">
                <a:latin typeface="Aptos" panose="020B0004020202020204" pitchFamily="34" charset="0"/>
              </a:rPr>
              <a:t>(0);: Citește valoarea ADC de pe canalul 0.</a:t>
            </a:r>
          </a:p>
          <a:p>
            <a:pPr>
              <a:spcBef>
                <a:spcPts val="0"/>
              </a:spcBef>
            </a:pPr>
            <a:r>
              <a:rPr lang="ro-RO" b="1" dirty="0" err="1">
                <a:latin typeface="Aptos" panose="020B0004020202020204" pitchFamily="34" charset="0"/>
              </a:rPr>
              <a:t>lcd_printfxy</a:t>
            </a:r>
            <a:r>
              <a:rPr lang="ro-RO" b="1" dirty="0">
                <a:latin typeface="Aptos" panose="020B0004020202020204" pitchFamily="34" charset="0"/>
              </a:rPr>
              <a:t>(0, 0, "</a:t>
            </a:r>
            <a:r>
              <a:rPr lang="ro-RO" b="1" dirty="0" err="1">
                <a:latin typeface="Aptos" panose="020B0004020202020204" pitchFamily="34" charset="0"/>
              </a:rPr>
              <a:t>Luminance</a:t>
            </a:r>
            <a:r>
              <a:rPr lang="ro-RO" b="1" dirty="0">
                <a:latin typeface="Aptos" panose="020B0004020202020204" pitchFamily="34" charset="0"/>
              </a:rPr>
              <a:t>=%d", </a:t>
            </a:r>
            <a:r>
              <a:rPr lang="ro-RO" b="1" dirty="0" err="1">
                <a:latin typeface="Aptos" panose="020B0004020202020204" pitchFamily="34" charset="0"/>
              </a:rPr>
              <a:t>valoare_adc</a:t>
            </a:r>
            <a:r>
              <a:rPr lang="ro-RO" b="1" dirty="0">
                <a:latin typeface="Aptos" panose="020B0004020202020204" pitchFamily="34" charset="0"/>
              </a:rPr>
              <a:t>);: </a:t>
            </a:r>
            <a:r>
              <a:rPr lang="ro-RO" b="1" dirty="0" err="1">
                <a:latin typeface="Aptos" panose="020B0004020202020204" pitchFamily="34" charset="0"/>
              </a:rPr>
              <a:t>Afi</a:t>
            </a:r>
            <a:r>
              <a:rPr lang="en-US" b="1" dirty="0">
                <a:latin typeface="Aptos" panose="020B0004020202020204" pitchFamily="34" charset="0"/>
              </a:rPr>
              <a:t>s</a:t>
            </a:r>
            <a:r>
              <a:rPr lang="ro-RO" b="1" dirty="0" err="1">
                <a:latin typeface="Aptos" panose="020B0004020202020204" pitchFamily="34" charset="0"/>
              </a:rPr>
              <a:t>eaz</a:t>
            </a:r>
            <a:r>
              <a:rPr lang="en-US" b="1" dirty="0">
                <a:latin typeface="Aptos" panose="020B0004020202020204" pitchFamily="34" charset="0"/>
              </a:rPr>
              <a:t>a</a:t>
            </a:r>
            <a:r>
              <a:rPr lang="ro-RO" b="1" dirty="0">
                <a:latin typeface="Aptos" panose="020B0004020202020204" pitchFamily="34" charset="0"/>
              </a:rPr>
              <a:t> valoarea citit</a:t>
            </a:r>
            <a:r>
              <a:rPr lang="en-US" b="1" dirty="0">
                <a:latin typeface="Aptos" panose="020B0004020202020204" pitchFamily="34" charset="0"/>
              </a:rPr>
              <a:t>a</a:t>
            </a:r>
            <a:r>
              <a:rPr lang="ro-RO" b="1" dirty="0">
                <a:latin typeface="Aptos" panose="020B0004020202020204" pitchFamily="34" charset="0"/>
              </a:rPr>
              <a:t> pe LCD.</a:t>
            </a:r>
          </a:p>
          <a:p>
            <a:pPr>
              <a:spcBef>
                <a:spcPts val="0"/>
              </a:spcBef>
            </a:pPr>
            <a:r>
              <a:rPr lang="ro-RO" b="1" dirty="0" err="1">
                <a:latin typeface="Aptos" panose="020B0004020202020204" pitchFamily="34" charset="0"/>
              </a:rPr>
              <a:t>delay_ms</a:t>
            </a:r>
            <a:r>
              <a:rPr lang="ro-RO" b="1" dirty="0">
                <a:latin typeface="Aptos" panose="020B0004020202020204" pitchFamily="34" charset="0"/>
              </a:rPr>
              <a:t>(1000);: A</a:t>
            </a:r>
            <a:r>
              <a:rPr lang="en-US" b="1" dirty="0">
                <a:latin typeface="Aptos" panose="020B0004020202020204" pitchFamily="34" charset="0"/>
              </a:rPr>
              <a:t>s</a:t>
            </a:r>
            <a:r>
              <a:rPr lang="ro-RO" b="1" dirty="0" err="1">
                <a:latin typeface="Aptos" panose="020B0004020202020204" pitchFamily="34" charset="0"/>
              </a:rPr>
              <a:t>teapt</a:t>
            </a:r>
            <a:r>
              <a:rPr lang="en-US" b="1" dirty="0">
                <a:latin typeface="Aptos" panose="020B0004020202020204" pitchFamily="34" charset="0"/>
              </a:rPr>
              <a:t>a</a:t>
            </a:r>
            <a:r>
              <a:rPr lang="ro-RO" b="1" dirty="0">
                <a:latin typeface="Aptos" panose="020B0004020202020204" pitchFamily="34" charset="0"/>
              </a:rPr>
              <a:t> 1 secundă.</a:t>
            </a:r>
          </a:p>
          <a:p>
            <a:pPr>
              <a:spcBef>
                <a:spcPts val="0"/>
              </a:spcBef>
            </a:pPr>
            <a:r>
              <a:rPr lang="ro-RO" b="1" dirty="0" err="1">
                <a:latin typeface="Aptos" panose="020B0004020202020204" pitchFamily="34" charset="0"/>
              </a:rPr>
              <a:t>lcd_printfxy</a:t>
            </a:r>
            <a:r>
              <a:rPr lang="ro-RO" b="1" dirty="0">
                <a:latin typeface="Aptos" panose="020B0004020202020204" pitchFamily="34" charset="0"/>
              </a:rPr>
              <a:t>(10, 0, " ");: </a:t>
            </a:r>
            <a:r>
              <a:rPr lang="en-US" b="1" dirty="0">
                <a:latin typeface="Aptos" panose="020B0004020202020204" pitchFamily="34" charset="0"/>
              </a:rPr>
              <a:t>s</a:t>
            </a:r>
            <a:r>
              <a:rPr lang="ro-RO" b="1" dirty="0" err="1">
                <a:latin typeface="Aptos" panose="020B0004020202020204" pitchFamily="34" charset="0"/>
              </a:rPr>
              <a:t>terge</a:t>
            </a:r>
            <a:r>
              <a:rPr lang="ro-RO" b="1" dirty="0">
                <a:latin typeface="Aptos" panose="020B0004020202020204" pitchFamily="34" charset="0"/>
              </a:rPr>
              <a:t> valoarea </a:t>
            </a:r>
            <a:r>
              <a:rPr lang="ro-RO" b="1" dirty="0" err="1">
                <a:latin typeface="Aptos" panose="020B0004020202020204" pitchFamily="34" charset="0"/>
              </a:rPr>
              <a:t>afi</a:t>
            </a:r>
            <a:r>
              <a:rPr lang="en-US" b="1" dirty="0">
                <a:latin typeface="Aptos" panose="020B0004020202020204" pitchFamily="34" charset="0"/>
              </a:rPr>
              <a:t>s</a:t>
            </a:r>
            <a:r>
              <a:rPr lang="ro-RO" b="1" dirty="0">
                <a:latin typeface="Aptos" panose="020B0004020202020204" pitchFamily="34" charset="0"/>
              </a:rPr>
              <a:t>at</a:t>
            </a:r>
            <a:r>
              <a:rPr lang="en-US" b="1" dirty="0">
                <a:latin typeface="Aptos" panose="020B0004020202020204" pitchFamily="34" charset="0"/>
              </a:rPr>
              <a:t>a</a:t>
            </a:r>
            <a:r>
              <a:rPr lang="ro-RO" b="1" dirty="0">
                <a:latin typeface="Aptos" panose="020B0004020202020204" pitchFamily="34" charset="0"/>
              </a:rPr>
              <a:t> anterior.</a:t>
            </a:r>
          </a:p>
          <a:p>
            <a:pPr>
              <a:spcBef>
                <a:spcPts val="0"/>
              </a:spcBef>
            </a:pPr>
            <a:r>
              <a:rPr lang="ro-RO" b="1" dirty="0" err="1">
                <a:latin typeface="Aptos" panose="020B0004020202020204" pitchFamily="34" charset="0"/>
              </a:rPr>
              <a:t>if</a:t>
            </a:r>
            <a:r>
              <a:rPr lang="ro-RO" b="1" dirty="0">
                <a:latin typeface="Aptos" panose="020B0004020202020204" pitchFamily="34" charset="0"/>
              </a:rPr>
              <a:t>(</a:t>
            </a:r>
            <a:r>
              <a:rPr lang="ro-RO" b="1" dirty="0" err="1">
                <a:latin typeface="Aptos" panose="020B0004020202020204" pitchFamily="34" charset="0"/>
              </a:rPr>
              <a:t>valoare_adc</a:t>
            </a:r>
            <a:r>
              <a:rPr lang="ro-RO" b="1" dirty="0">
                <a:latin typeface="Aptos" panose="020B0004020202020204" pitchFamily="34" charset="0"/>
              </a:rPr>
              <a:t> &lt; 100): Verific</a:t>
            </a:r>
            <a:r>
              <a:rPr lang="en-US" b="1" dirty="0">
                <a:latin typeface="Aptos" panose="020B0004020202020204" pitchFamily="34" charset="0"/>
              </a:rPr>
              <a:t>a</a:t>
            </a:r>
            <a:r>
              <a:rPr lang="ro-RO" b="1" dirty="0">
                <a:latin typeface="Aptos" panose="020B0004020202020204" pitchFamily="34" charset="0"/>
              </a:rPr>
              <a:t> dac</a:t>
            </a:r>
            <a:r>
              <a:rPr lang="en-US" b="1" dirty="0">
                <a:latin typeface="Aptos" panose="020B0004020202020204" pitchFamily="34" charset="0"/>
              </a:rPr>
              <a:t>a</a:t>
            </a:r>
            <a:r>
              <a:rPr lang="ro-RO" b="1" dirty="0">
                <a:latin typeface="Aptos" panose="020B0004020202020204" pitchFamily="34" charset="0"/>
              </a:rPr>
              <a:t> valoarea citit</a:t>
            </a:r>
            <a:r>
              <a:rPr lang="en-US" b="1" dirty="0">
                <a:latin typeface="Aptos" panose="020B0004020202020204" pitchFamily="34" charset="0"/>
              </a:rPr>
              <a:t>a</a:t>
            </a:r>
            <a:r>
              <a:rPr lang="ro-RO" b="1" dirty="0">
                <a:latin typeface="Aptos" panose="020B0004020202020204" pitchFamily="34" charset="0"/>
              </a:rPr>
              <a:t> este mai mic</a:t>
            </a:r>
            <a:r>
              <a:rPr lang="en-US" b="1" dirty="0">
                <a:latin typeface="Aptos" panose="020B0004020202020204" pitchFamily="34" charset="0"/>
              </a:rPr>
              <a:t>a</a:t>
            </a:r>
            <a:r>
              <a:rPr lang="ro-RO" b="1" dirty="0">
                <a:latin typeface="Aptos" panose="020B0004020202020204" pitchFamily="34" charset="0"/>
              </a:rPr>
              <a:t> dec</a:t>
            </a:r>
            <a:r>
              <a:rPr lang="en-US" b="1" dirty="0">
                <a:latin typeface="Aptos" panose="020B0004020202020204" pitchFamily="34" charset="0"/>
              </a:rPr>
              <a:t>a</a:t>
            </a:r>
            <a:r>
              <a:rPr lang="ro-RO" b="1" dirty="0">
                <a:latin typeface="Aptos" panose="020B0004020202020204" pitchFamily="34" charset="0"/>
              </a:rPr>
              <a:t>t 100.</a:t>
            </a:r>
          </a:p>
          <a:p>
            <a:pPr>
              <a:spcBef>
                <a:spcPts val="0"/>
              </a:spcBef>
            </a:pPr>
            <a:r>
              <a:rPr lang="ro-RO" b="1" dirty="0" err="1">
                <a:latin typeface="Aptos" panose="020B0004020202020204" pitchFamily="34" charset="0"/>
              </a:rPr>
              <a:t>lcd_printfxy</a:t>
            </a:r>
            <a:r>
              <a:rPr lang="ro-RO" b="1" dirty="0">
                <a:latin typeface="Aptos" panose="020B0004020202020204" pitchFamily="34" charset="0"/>
              </a:rPr>
              <a:t>(0, 1, "</a:t>
            </a:r>
            <a:r>
              <a:rPr lang="ro-RO" b="1" dirty="0" err="1">
                <a:latin typeface="Aptos" panose="020B0004020202020204" pitchFamily="34" charset="0"/>
              </a:rPr>
              <a:t>Not</a:t>
            </a:r>
            <a:r>
              <a:rPr lang="ro-RO" b="1" dirty="0">
                <a:latin typeface="Aptos" panose="020B0004020202020204" pitchFamily="34" charset="0"/>
              </a:rPr>
              <a:t> </a:t>
            </a:r>
            <a:r>
              <a:rPr lang="ro-RO" b="1" dirty="0" err="1">
                <a:latin typeface="Aptos" panose="020B0004020202020204" pitchFamily="34" charset="0"/>
              </a:rPr>
              <a:t>Enough</a:t>
            </a:r>
            <a:r>
              <a:rPr lang="ro-RO" b="1" dirty="0">
                <a:latin typeface="Aptos" panose="020B0004020202020204" pitchFamily="34" charset="0"/>
              </a:rPr>
              <a:t> </a:t>
            </a:r>
            <a:r>
              <a:rPr lang="ro-RO" b="1" dirty="0" err="1">
                <a:latin typeface="Aptos" panose="020B0004020202020204" pitchFamily="34" charset="0"/>
              </a:rPr>
              <a:t>Light</a:t>
            </a:r>
            <a:r>
              <a:rPr lang="ro-RO" b="1" dirty="0">
                <a:latin typeface="Aptos" panose="020B0004020202020204" pitchFamily="34" charset="0"/>
              </a:rPr>
              <a:t>");: </a:t>
            </a:r>
            <a:r>
              <a:rPr lang="ro-RO" b="1" dirty="0" err="1">
                <a:latin typeface="Aptos" panose="020B0004020202020204" pitchFamily="34" charset="0"/>
              </a:rPr>
              <a:t>Afi</a:t>
            </a:r>
            <a:r>
              <a:rPr lang="en-US" b="1" dirty="0">
                <a:latin typeface="Aptos" panose="020B0004020202020204" pitchFamily="34" charset="0"/>
              </a:rPr>
              <a:t>s</a:t>
            </a:r>
            <a:r>
              <a:rPr lang="ro-RO" b="1" dirty="0" err="1">
                <a:latin typeface="Aptos" panose="020B0004020202020204" pitchFamily="34" charset="0"/>
              </a:rPr>
              <a:t>eaz</a:t>
            </a:r>
            <a:r>
              <a:rPr lang="en-US" b="1" dirty="0">
                <a:latin typeface="Aptos" panose="020B0004020202020204" pitchFamily="34" charset="0"/>
              </a:rPr>
              <a:t>a</a:t>
            </a:r>
            <a:r>
              <a:rPr lang="ro-RO" b="1" dirty="0">
                <a:latin typeface="Aptos" panose="020B0004020202020204" pitchFamily="34" charset="0"/>
              </a:rPr>
              <a:t> mesajul "</a:t>
            </a:r>
            <a:r>
              <a:rPr lang="ro-RO" b="1" dirty="0" err="1">
                <a:latin typeface="Aptos" panose="020B0004020202020204" pitchFamily="34" charset="0"/>
              </a:rPr>
              <a:t>Not</a:t>
            </a:r>
            <a:r>
              <a:rPr lang="ro-RO" b="1" dirty="0">
                <a:latin typeface="Aptos" panose="020B0004020202020204" pitchFamily="34" charset="0"/>
              </a:rPr>
              <a:t> </a:t>
            </a:r>
            <a:r>
              <a:rPr lang="ro-RO" b="1" dirty="0" err="1">
                <a:latin typeface="Aptos" panose="020B0004020202020204" pitchFamily="34" charset="0"/>
              </a:rPr>
              <a:t>Enough</a:t>
            </a:r>
            <a:r>
              <a:rPr lang="ro-RO" b="1" dirty="0">
                <a:latin typeface="Aptos" panose="020B0004020202020204" pitchFamily="34" charset="0"/>
              </a:rPr>
              <a:t> </a:t>
            </a:r>
            <a:r>
              <a:rPr lang="ro-RO" b="1" dirty="0" err="1">
                <a:latin typeface="Aptos" panose="020B0004020202020204" pitchFamily="34" charset="0"/>
              </a:rPr>
              <a:t>Light</a:t>
            </a:r>
            <a:r>
              <a:rPr lang="ro-RO" b="1" dirty="0">
                <a:latin typeface="Aptos" panose="020B0004020202020204" pitchFamily="34" charset="0"/>
              </a:rPr>
              <a:t>" pe LCD.</a:t>
            </a:r>
          </a:p>
          <a:p>
            <a:pPr>
              <a:spcBef>
                <a:spcPts val="0"/>
              </a:spcBef>
            </a:pPr>
            <a:r>
              <a:rPr lang="ro-RO" b="1" dirty="0">
                <a:latin typeface="Aptos" panose="020B0004020202020204" pitchFamily="34" charset="0"/>
              </a:rPr>
              <a:t>PORTB |= (1&lt;&lt;PORTB0);: Aprinde LED-</a:t>
            </a:r>
            <a:r>
              <a:rPr lang="ro-RO" b="1" dirty="0" err="1">
                <a:latin typeface="Aptos" panose="020B0004020202020204" pitchFamily="34" charset="0"/>
              </a:rPr>
              <a:t>ul</a:t>
            </a:r>
            <a:r>
              <a:rPr lang="ro-RO" b="1" dirty="0">
                <a:latin typeface="Aptos" panose="020B0004020202020204" pitchFamily="34" charset="0"/>
              </a:rPr>
              <a:t> conectat la PB0.</a:t>
            </a:r>
          </a:p>
          <a:p>
            <a:pPr>
              <a:spcBef>
                <a:spcPts val="0"/>
              </a:spcBef>
            </a:pPr>
            <a:r>
              <a:rPr lang="ro-RO" b="1" dirty="0" err="1">
                <a:latin typeface="Aptos" panose="020B0004020202020204" pitchFamily="34" charset="0"/>
              </a:rPr>
              <a:t>else</a:t>
            </a:r>
            <a:r>
              <a:rPr lang="ro-RO" b="1" dirty="0">
                <a:latin typeface="Aptos" panose="020B0004020202020204" pitchFamily="34" charset="0"/>
              </a:rPr>
              <a:t>:</a:t>
            </a:r>
          </a:p>
          <a:p>
            <a:pPr>
              <a:spcBef>
                <a:spcPts val="0"/>
              </a:spcBef>
            </a:pPr>
            <a:r>
              <a:rPr lang="ro-RO" b="1" dirty="0" err="1">
                <a:latin typeface="Aptos" panose="020B0004020202020204" pitchFamily="34" charset="0"/>
              </a:rPr>
              <a:t>lcd_printfxy</a:t>
            </a:r>
            <a:r>
              <a:rPr lang="ro-RO" b="1" dirty="0">
                <a:latin typeface="Aptos" panose="020B0004020202020204" pitchFamily="34" charset="0"/>
              </a:rPr>
              <a:t>(0, 1, "</a:t>
            </a:r>
            <a:r>
              <a:rPr lang="ro-RO" b="1" dirty="0" err="1">
                <a:latin typeface="Aptos" panose="020B0004020202020204" pitchFamily="34" charset="0"/>
              </a:rPr>
              <a:t>Enough</a:t>
            </a:r>
            <a:r>
              <a:rPr lang="ro-RO" b="1" dirty="0">
                <a:latin typeface="Aptos" panose="020B0004020202020204" pitchFamily="34" charset="0"/>
              </a:rPr>
              <a:t> </a:t>
            </a:r>
            <a:r>
              <a:rPr lang="ro-RO" b="1" dirty="0" err="1">
                <a:latin typeface="Aptos" panose="020B0004020202020204" pitchFamily="34" charset="0"/>
              </a:rPr>
              <a:t>light</a:t>
            </a:r>
            <a:r>
              <a:rPr lang="ro-RO" b="1" dirty="0">
                <a:latin typeface="Aptos" panose="020B0004020202020204" pitchFamily="34" charset="0"/>
              </a:rPr>
              <a:t> ");: </a:t>
            </a:r>
            <a:r>
              <a:rPr lang="ro-RO" b="1" dirty="0" err="1">
                <a:latin typeface="Aptos" panose="020B0004020202020204" pitchFamily="34" charset="0"/>
              </a:rPr>
              <a:t>Afi</a:t>
            </a:r>
            <a:r>
              <a:rPr lang="en-US" b="1" dirty="0">
                <a:latin typeface="Aptos" panose="020B0004020202020204" pitchFamily="34" charset="0"/>
              </a:rPr>
              <a:t>s</a:t>
            </a:r>
            <a:r>
              <a:rPr lang="ro-RO" b="1" dirty="0" err="1">
                <a:latin typeface="Aptos" panose="020B0004020202020204" pitchFamily="34" charset="0"/>
              </a:rPr>
              <a:t>ează</a:t>
            </a:r>
            <a:r>
              <a:rPr lang="ro-RO" b="1" dirty="0">
                <a:latin typeface="Aptos" panose="020B0004020202020204" pitchFamily="34" charset="0"/>
              </a:rPr>
              <a:t> mesajul "</a:t>
            </a:r>
            <a:r>
              <a:rPr lang="ro-RO" b="1" dirty="0" err="1">
                <a:latin typeface="Aptos" panose="020B0004020202020204" pitchFamily="34" charset="0"/>
              </a:rPr>
              <a:t>Enough</a:t>
            </a:r>
            <a:r>
              <a:rPr lang="ro-RO" b="1" dirty="0">
                <a:latin typeface="Aptos" panose="020B0004020202020204" pitchFamily="34" charset="0"/>
              </a:rPr>
              <a:t> </a:t>
            </a:r>
            <a:r>
              <a:rPr lang="ro-RO" b="1" dirty="0" err="1">
                <a:latin typeface="Aptos" panose="020B0004020202020204" pitchFamily="34" charset="0"/>
              </a:rPr>
              <a:t>light</a:t>
            </a:r>
            <a:r>
              <a:rPr lang="ro-RO" b="1" dirty="0">
                <a:latin typeface="Aptos" panose="020B0004020202020204" pitchFamily="34" charset="0"/>
              </a:rPr>
              <a:t>" pe LCD.</a:t>
            </a:r>
          </a:p>
          <a:p>
            <a:pPr>
              <a:spcBef>
                <a:spcPts val="0"/>
              </a:spcBef>
            </a:pPr>
            <a:r>
              <a:rPr lang="ro-RO" b="1" dirty="0">
                <a:latin typeface="Aptos" panose="020B0004020202020204" pitchFamily="34" charset="0"/>
              </a:rPr>
              <a:t>PORTB &amp;= ~(1&lt;&lt;PORTB0);: Stinge LED-</a:t>
            </a:r>
            <a:r>
              <a:rPr lang="ro-RO" b="1" dirty="0" err="1">
                <a:latin typeface="Aptos" panose="020B0004020202020204" pitchFamily="34" charset="0"/>
              </a:rPr>
              <a:t>ul</a:t>
            </a:r>
            <a:r>
              <a:rPr lang="ro-RO" b="1" dirty="0">
                <a:latin typeface="Aptos" panose="020B0004020202020204" pitchFamily="34" charset="0"/>
              </a:rPr>
              <a:t> conectat la PB0.</a:t>
            </a:r>
          </a:p>
          <a:p>
            <a:pPr>
              <a:spcBef>
                <a:spcPts val="0"/>
              </a:spcBef>
            </a:pPr>
            <a:r>
              <a:rPr lang="ro-RO" b="1" dirty="0" err="1">
                <a:latin typeface="Aptos" panose="020B0004020202020204" pitchFamily="34" charset="0"/>
              </a:rPr>
              <a:t>delay_ms</a:t>
            </a:r>
            <a:r>
              <a:rPr lang="ro-RO" b="1" dirty="0">
                <a:latin typeface="Aptos" panose="020B0004020202020204" pitchFamily="34" charset="0"/>
              </a:rPr>
              <a:t>(100);: A</a:t>
            </a:r>
            <a:r>
              <a:rPr lang="en-US" b="1" dirty="0">
                <a:latin typeface="Aptos" panose="020B0004020202020204" pitchFamily="34" charset="0"/>
              </a:rPr>
              <a:t>s</a:t>
            </a:r>
            <a:r>
              <a:rPr lang="ro-RO" b="1" dirty="0" err="1">
                <a:latin typeface="Aptos" panose="020B0004020202020204" pitchFamily="34" charset="0"/>
              </a:rPr>
              <a:t>teapt</a:t>
            </a:r>
            <a:r>
              <a:rPr lang="en-US" b="1" dirty="0">
                <a:latin typeface="Aptos" panose="020B0004020202020204" pitchFamily="34" charset="0"/>
              </a:rPr>
              <a:t>a</a:t>
            </a:r>
            <a:r>
              <a:rPr lang="ro-RO" b="1" dirty="0">
                <a:latin typeface="Aptos" panose="020B0004020202020204" pitchFamily="34" charset="0"/>
              </a:rPr>
              <a:t> 100 ms.</a:t>
            </a:r>
          </a:p>
        </p:txBody>
      </p:sp>
    </p:spTree>
    <p:extLst>
      <p:ext uri="{BB962C8B-B14F-4D97-AF65-F5344CB8AC3E}">
        <p14:creationId xmlns:p14="http://schemas.microsoft.com/office/powerpoint/2010/main" val="1805738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75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6" name="Rectangle 76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7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u 1">
            <a:extLst>
              <a:ext uri="{FF2B5EF4-FFF2-40B4-BE49-F238E27FC236}">
                <a16:creationId xmlns:a16="http://schemas.microsoft.com/office/drawing/2014/main" id="{DC5A75F5-93E5-0278-1341-FBE8C5069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294668"/>
            <a:ext cx="3084891" cy="1126145"/>
          </a:xfrm>
        </p:spPr>
        <p:txBody>
          <a:bodyPr>
            <a:normAutofit/>
          </a:bodyPr>
          <a:lstStyle/>
          <a:p>
            <a:r>
              <a:rPr lang="en-US" sz="3200" dirty="0" err="1"/>
              <a:t>Scurta</a:t>
            </a:r>
            <a:r>
              <a:rPr lang="en-US" sz="3200" dirty="0"/>
              <a:t> </a:t>
            </a:r>
            <a:r>
              <a:rPr lang="en-US" sz="3200" dirty="0" err="1"/>
              <a:t>descriere</a:t>
            </a:r>
            <a:r>
              <a:rPr lang="en-US" sz="3200" dirty="0"/>
              <a:t>:</a:t>
            </a:r>
            <a:endParaRPr lang="ro-RO" sz="3200" dirty="0"/>
          </a:p>
        </p:txBody>
      </p:sp>
      <p:pic>
        <p:nvPicPr>
          <p:cNvPr id="71" name="Picture 4" descr="Electronic circuit board">
            <a:extLst>
              <a:ext uri="{FF2B5EF4-FFF2-40B4-BE49-F238E27FC236}">
                <a16:creationId xmlns:a16="http://schemas.microsoft.com/office/drawing/2014/main" id="{49659247-9FC4-4ED7-9D9B-DDF03026D8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32" r="-1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38" name="Group 79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39" name="Rectangle 80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140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141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142" name="Rectangle 83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143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144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145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146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147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148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149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150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151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152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153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154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155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156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157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158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159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160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161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162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163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164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165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166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167" name="Rectangle 108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168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169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170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171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172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173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174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175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176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177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178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179" name="Rectangle 120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180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181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182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183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184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127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128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129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130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131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132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133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134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</p:grp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6B45C8E7-3A9E-507E-D4FE-17C6C5A31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1554163"/>
            <a:ext cx="3991356" cy="506571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ro-RO" b="0" i="0" dirty="0">
                <a:effectLst/>
                <a:latin typeface="Aptos" panose="020B0004020202020204" pitchFamily="34" charset="0"/>
              </a:rPr>
              <a:t>Am realizat un proiect </a:t>
            </a:r>
            <a:r>
              <a:rPr lang="ro-RO" b="0" i="0" dirty="0" err="1">
                <a:effectLst/>
                <a:latin typeface="Aptos" panose="020B0004020202020204" pitchFamily="34" charset="0"/>
              </a:rPr>
              <a:t>eco-friendly</a:t>
            </a:r>
            <a:r>
              <a:rPr lang="ro-RO" b="0" i="0" dirty="0">
                <a:effectLst/>
                <a:latin typeface="Aptos" panose="020B0004020202020204" pitchFamily="34" charset="0"/>
              </a:rPr>
              <a:t> care utilizează un LED și un fotorezistor conectate la un </a:t>
            </a:r>
            <a:r>
              <a:rPr lang="ro-RO" b="0" i="0" dirty="0" err="1">
                <a:effectLst/>
                <a:latin typeface="Aptos" panose="020B0004020202020204" pitchFamily="34" charset="0"/>
              </a:rPr>
              <a:t>microcontroller</a:t>
            </a:r>
            <a:r>
              <a:rPr lang="ro-RO" b="0" i="0" dirty="0">
                <a:effectLst/>
                <a:latin typeface="Aptos" panose="020B0004020202020204" pitchFamily="34" charset="0"/>
              </a:rPr>
              <a:t>. Sistemul ajustează automat iluminarea în funcție de lumina ambientală, aprinzând sau stingând LED-</a:t>
            </a:r>
            <a:r>
              <a:rPr lang="ro-RO" b="0" i="0" dirty="0" err="1">
                <a:effectLst/>
                <a:latin typeface="Aptos" panose="020B0004020202020204" pitchFamily="34" charset="0"/>
              </a:rPr>
              <a:t>ul</a:t>
            </a:r>
            <a:r>
              <a:rPr lang="ro-RO" b="0" i="0" dirty="0">
                <a:effectLst/>
                <a:latin typeface="Aptos" panose="020B0004020202020204" pitchFamily="34" charset="0"/>
              </a:rPr>
              <a:t> și afișând pe un ecran LCD mesaje corespunzătoare. Această soluție contribuie la economisirea energiei și la reducerea consumului electric.</a:t>
            </a:r>
          </a:p>
        </p:txBody>
      </p:sp>
    </p:spTree>
    <p:extLst>
      <p:ext uri="{BB962C8B-B14F-4D97-AF65-F5344CB8AC3E}">
        <p14:creationId xmlns:p14="http://schemas.microsoft.com/office/powerpoint/2010/main" val="1260795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522F6F2-D276-4B44-927D-595B62E8F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CE1A8443-DFAD-4C8E-A1D1-B1FFC23A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7C16C621-4F51-4093-B639-5E04CF0E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u 1">
            <a:extLst>
              <a:ext uri="{FF2B5EF4-FFF2-40B4-BE49-F238E27FC236}">
                <a16:creationId xmlns:a16="http://schemas.microsoft.com/office/drawing/2014/main" id="{D901899C-B724-75D9-450A-720F711C0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>
            <a:normAutofit/>
          </a:bodyPr>
          <a:lstStyle/>
          <a:p>
            <a:r>
              <a:rPr lang="en-US" b="1" dirty="0"/>
              <a:t>Automatic Light Control</a:t>
            </a:r>
            <a:br>
              <a:rPr lang="ro-RO" dirty="0"/>
            </a:br>
            <a:endParaRPr lang="ro-RO" dirty="0"/>
          </a:p>
        </p:txBody>
      </p:sp>
      <p:pic>
        <p:nvPicPr>
          <p:cNvPr id="6" name="Picture 4" descr="Electronics protoboard">
            <a:extLst>
              <a:ext uri="{FF2B5EF4-FFF2-40B4-BE49-F238E27FC236}">
                <a16:creationId xmlns:a16="http://schemas.microsoft.com/office/drawing/2014/main" id="{B033E494-DE2A-F8E3-623C-BE377A6C7A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 l="10438" r="44442" b="-1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A210947-19DD-4D82-9001-EB4FD3CA8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08BA069-8E59-4A52-9D81-F41BB255C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3F647F8A-2464-4A5A-BC19-757CDB00F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56E9E8F0-C005-4002-A7CC-050F4E163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F73DD6E-B3F0-4263-B349-EF6F73438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19862A2-B765-4A89-A229-6D1389781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80B74F06-F12D-48F0-9469-1B41C8676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0B9E938-2C10-4FD4-A44B-AC2C6CCB5B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F9EFD92F-C67D-4998-BF9E-78AE28DF5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0A102B9-B463-49AA-80B5-DED0B2E43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D8FE84BD-D175-437D-B860-3715158CF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1577D13D-8777-48FE-8799-57CBDEA2A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ADE86DE6-4A59-4BE5-B2C8-CB7C0FB965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5FD7F01E-86AB-47C1-81B1-419856314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953EB852-7AA6-40F7-A805-0FF04FAE8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FA283238-23CF-4994-8E02-4EB5D97D8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AE2F0444-3560-46A9-85C6-AD9C4D700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B69EAEB1-1086-4684-B20B-C6E250A90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4C869530-8A60-4306-BC67-63294F9D5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EBC3BC8-0066-4FFF-936E-746B47A0C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7951EC55-DA0C-46F0-BF98-427078A66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F40CBDE4-9D9D-471D-9C7E-D000C060B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E63F3FC-5BCB-400B-8CBB-DB58CF61D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BE4FF3F-9B00-4479-9EC8-BADD8C77E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6BA6A1A3-FE7E-46C6-96C1-693C2E018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114DA81D-9A00-4EB7-A592-23911BB14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DB83C953-DA56-415B-943C-6669B401A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51B3F681-1B14-43A9-AD7C-3337BF646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9FFEE267-6F5A-4942-9CCD-93E0FD72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473DF80-FE50-4F0F-9AF3-BE37ACE6B9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D2426B62-A33A-419E-B4DF-42543C4CC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1790CDFA-5E0D-467A-B0CA-637136309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54F41241-7241-4D2A-BDEA-28406C41D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351E54C3-3D62-48EA-A2DC-D1570769C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F08D2F28-5814-4CA4-A46E-C82FE6EF5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D308FFD9-83B2-4D86-8A5B-CE9F07E8E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E6A3BE28-5E73-44F0-AA57-58DAD5DD0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7ACED00D-535A-4494-8BFA-78E58A2D5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0C7D7BCF-768E-4C0D-857A-63BBA8F9B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29401C0B-5EF6-49A6-A9F6-DAC32B3B6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F6DF5234-BC86-4ABB-A7ED-575143C6A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4863625-8438-4877-9681-839C192C6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8A1D47CD-E2C4-4AD2-B105-655BB09052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4D816259-D8E8-4E5C-A2CF-8C8AFB805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6377A258-3874-44DB-99C9-C4EA6F7AA2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A3902333-5178-425F-AA5F-14ABBEDAE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090FF72C-8743-4B55-99A4-E62D6A4B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BFCE6B39-2A20-4DB5-BA8E-2FA60B460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A9F068E0-CF7F-474D-9118-50619A6E1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CEE9ADFF-5205-4783-ADA2-655A73DB4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B28123C4-0A50-4115-936C-C659A912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09B49DB9-536F-45DE-9352-5095C8D83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43C4B12A-C5E9-47A5-9B04-5D2186A07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A01B0DF5-9122-4E62-BF5B-0CCE0A545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3ED6B441-A89D-4565-949B-4C4AB6DC9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</p:grp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7E0CC74E-E83D-64DC-473F-C4BC8EA87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4322" y="1420814"/>
            <a:ext cx="7147677" cy="518953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i="1" dirty="0" err="1">
                <a:latin typeface="Aptos" panose="020B0004020202020204" pitchFamily="34" charset="0"/>
              </a:rPr>
              <a:t>Componente</a:t>
            </a:r>
            <a:r>
              <a:rPr lang="en-US" i="1" dirty="0">
                <a:latin typeface="Aptos" panose="020B0004020202020204" pitchFamily="34" charset="0"/>
              </a:rPr>
              <a:t> </a:t>
            </a:r>
            <a:r>
              <a:rPr lang="en-US" i="1" dirty="0" err="1">
                <a:latin typeface="Aptos" panose="020B0004020202020204" pitchFamily="34" charset="0"/>
              </a:rPr>
              <a:t>necesare</a:t>
            </a:r>
            <a:r>
              <a:rPr lang="en-US" i="1" dirty="0">
                <a:latin typeface="Aptos" panose="020B0004020202020204" pitchFamily="34" charset="0"/>
              </a:rPr>
              <a:t> </a:t>
            </a:r>
            <a:r>
              <a:rPr lang="en-US" i="1" dirty="0" err="1">
                <a:latin typeface="Aptos" panose="020B0004020202020204" pitchFamily="34" charset="0"/>
              </a:rPr>
              <a:t>realizarii</a:t>
            </a:r>
            <a:r>
              <a:rPr lang="en-US" i="1" dirty="0">
                <a:latin typeface="Aptos" panose="020B0004020202020204" pitchFamily="34" charset="0"/>
              </a:rPr>
              <a:t> </a:t>
            </a:r>
            <a:r>
              <a:rPr lang="en-US" i="1" dirty="0" err="1">
                <a:latin typeface="Aptos" panose="020B0004020202020204" pitchFamily="34" charset="0"/>
              </a:rPr>
              <a:t>proiectului</a:t>
            </a:r>
            <a:r>
              <a:rPr lang="en-US" i="1" dirty="0">
                <a:latin typeface="Aptos" panose="020B0004020202020204" pitchFamily="34" charset="0"/>
              </a:rPr>
              <a:t>: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Aptos" panose="020B0004020202020204" pitchFamily="34" charset="0"/>
              </a:rPr>
              <a:t>- </a:t>
            </a:r>
            <a:r>
              <a:rPr lang="en-US" dirty="0" err="1">
                <a:latin typeface="Aptos" panose="020B0004020202020204" pitchFamily="34" charset="0"/>
              </a:rPr>
              <a:t>uC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Atmega</a:t>
            </a:r>
            <a:r>
              <a:rPr lang="en-US" dirty="0">
                <a:latin typeface="Aptos" panose="020B0004020202020204" pitchFamily="34" charset="0"/>
              </a:rPr>
              <a:t> 164PA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Aptos" panose="020B0004020202020204" pitchFamily="34" charset="0"/>
              </a:rPr>
              <a:t>- Photoresistor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Aptos" panose="020B0004020202020204" pitchFamily="34" charset="0"/>
              </a:rPr>
              <a:t>- Blue LED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Aptos" panose="020B0004020202020204" pitchFamily="34" charset="0"/>
              </a:rPr>
              <a:t>- 1K ohm Resistor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Aptos" panose="020B0004020202020204" pitchFamily="34" charset="0"/>
              </a:rPr>
              <a:t>- 200 ohm Resistor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Aptos" panose="020B0004020202020204" pitchFamily="34" charset="0"/>
              </a:rPr>
              <a:t>- 16x2 LCD with I2C module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Aptos" panose="020B0004020202020204" pitchFamily="34" charset="0"/>
              </a:rPr>
              <a:t>- 5K ohm Potentiometer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Aptos" panose="020B0004020202020204" pitchFamily="34" charset="0"/>
              </a:rPr>
              <a:t>- Wires</a:t>
            </a:r>
          </a:p>
        </p:txBody>
      </p:sp>
    </p:spTree>
    <p:extLst>
      <p:ext uri="{BB962C8B-B14F-4D97-AF65-F5344CB8AC3E}">
        <p14:creationId xmlns:p14="http://schemas.microsoft.com/office/powerpoint/2010/main" val="1332332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54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57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59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61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62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63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64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65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66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67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68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69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70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71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72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73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74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75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76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77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78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79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80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</p:grpSp>
      <p:sp>
        <p:nvSpPr>
          <p:cNvPr id="2" name="Titlu 1">
            <a:extLst>
              <a:ext uri="{FF2B5EF4-FFF2-40B4-BE49-F238E27FC236}">
                <a16:creationId xmlns:a16="http://schemas.microsoft.com/office/drawing/2014/main" id="{F59D6800-5AA4-7689-D81B-CD5166E2B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082673"/>
            <a:ext cx="3360484" cy="4708528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>
                <a:latin typeface="Aptos" panose="020B0004020202020204" pitchFamily="34" charset="0"/>
              </a:rPr>
              <a:t>Conexiuni</a:t>
            </a:r>
            <a:r>
              <a:rPr lang="en-US" sz="4000" dirty="0"/>
              <a:t>:</a:t>
            </a:r>
            <a:endParaRPr lang="ro-RO" sz="4000" dirty="0"/>
          </a:p>
        </p:txBody>
      </p:sp>
      <p:cxnSp>
        <p:nvCxnSpPr>
          <p:cNvPr id="81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AC695138-3C02-C192-249E-4C2A2B2EF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6024286" cy="5334002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2800" dirty="0">
                <a:latin typeface="Aptos" panose="020B0004020202020204" pitchFamily="34" charset="0"/>
              </a:rPr>
              <a:t>Am </a:t>
            </a:r>
            <a:r>
              <a:rPr lang="en-US" sz="2800" dirty="0" err="1">
                <a:latin typeface="Aptos" panose="020B0004020202020204" pitchFamily="34" charset="0"/>
              </a:rPr>
              <a:t>legat</a:t>
            </a:r>
            <a:r>
              <a:rPr lang="en-US" sz="2800" dirty="0">
                <a:latin typeface="Aptos" panose="020B0004020202020204" pitchFamily="34" charset="0"/>
              </a:rPr>
              <a:t> la </a:t>
            </a:r>
            <a:r>
              <a:rPr lang="en-US" sz="2800" dirty="0" err="1">
                <a:latin typeface="Aptos" panose="020B0004020202020204" pitchFamily="34" charset="0"/>
              </a:rPr>
              <a:t>pinul</a:t>
            </a:r>
            <a:r>
              <a:rPr lang="en-US" sz="2800">
                <a:latin typeface="Aptos" panose="020B0004020202020204" pitchFamily="34" charset="0"/>
              </a:rPr>
              <a:t> PB0 </a:t>
            </a:r>
            <a:r>
              <a:rPr lang="en-US" sz="2800" dirty="0">
                <a:latin typeface="Aptos" panose="020B0004020202020204" pitchFamily="34" charset="0"/>
              </a:rPr>
              <a:t>al </a:t>
            </a:r>
            <a:r>
              <a:rPr lang="en-US" sz="2800" dirty="0" err="1">
                <a:latin typeface="Aptos" panose="020B0004020202020204" pitchFamily="34" charset="0"/>
              </a:rPr>
              <a:t>uC-ului</a:t>
            </a:r>
            <a:r>
              <a:rPr lang="en-US" sz="2800" dirty="0">
                <a:latin typeface="Aptos" panose="020B0004020202020204" pitchFamily="34" charset="0"/>
              </a:rPr>
              <a:t> un led </a:t>
            </a:r>
            <a:r>
              <a:rPr lang="en-US" sz="2800" dirty="0" err="1">
                <a:latin typeface="Aptos" panose="020B0004020202020204" pitchFamily="34" charset="0"/>
              </a:rPr>
              <a:t>inseriat</a:t>
            </a:r>
            <a:r>
              <a:rPr lang="en-US" sz="2800" dirty="0">
                <a:latin typeface="Aptos" panose="020B0004020202020204" pitchFamily="34" charset="0"/>
              </a:rPr>
              <a:t> cu o </a:t>
            </a:r>
            <a:r>
              <a:rPr lang="en-US" sz="2800" dirty="0" err="1">
                <a:latin typeface="Aptos" panose="020B0004020202020204" pitchFamily="34" charset="0"/>
              </a:rPr>
              <a:t>rezistenta</a:t>
            </a:r>
            <a:r>
              <a:rPr lang="en-US" sz="2800" dirty="0">
                <a:latin typeface="Aptos" panose="020B0004020202020204" pitchFamily="34" charset="0"/>
              </a:rPr>
              <a:t> </a:t>
            </a:r>
            <a:r>
              <a:rPr lang="en-US" sz="2800" dirty="0" err="1">
                <a:latin typeface="Aptos" panose="020B0004020202020204" pitchFamily="34" charset="0"/>
              </a:rPr>
              <a:t>pentru</a:t>
            </a:r>
            <a:r>
              <a:rPr lang="en-US" sz="2800" dirty="0">
                <a:latin typeface="Aptos" panose="020B0004020202020204" pitchFamily="34" charset="0"/>
              </a:rPr>
              <a:t> </a:t>
            </a:r>
            <a:r>
              <a:rPr lang="en-US" sz="2800" dirty="0" err="1">
                <a:latin typeface="Aptos" panose="020B0004020202020204" pitchFamily="34" charset="0"/>
              </a:rPr>
              <a:t>protectie</a:t>
            </a:r>
            <a:r>
              <a:rPr lang="en-US" sz="2800" dirty="0">
                <a:latin typeface="Aptos" panose="020B0004020202020204" pitchFamily="34" charset="0"/>
              </a:rPr>
              <a:t>.</a:t>
            </a:r>
          </a:p>
          <a:p>
            <a:r>
              <a:rPr lang="en-US" sz="2800" dirty="0">
                <a:latin typeface="Aptos" panose="020B0004020202020204" pitchFamily="34" charset="0"/>
              </a:rPr>
              <a:t>La </a:t>
            </a:r>
            <a:r>
              <a:rPr lang="en-US" sz="2800" dirty="0" err="1">
                <a:latin typeface="Aptos" panose="020B0004020202020204" pitchFamily="34" charset="0"/>
              </a:rPr>
              <a:t>pinul</a:t>
            </a:r>
            <a:r>
              <a:rPr lang="en-US" sz="2800" dirty="0">
                <a:latin typeface="Aptos" panose="020B0004020202020204" pitchFamily="34" charset="0"/>
              </a:rPr>
              <a:t> PA0, am </a:t>
            </a:r>
            <a:r>
              <a:rPr lang="en-US" sz="2800" dirty="0" err="1">
                <a:latin typeface="Aptos" panose="020B0004020202020204" pitchFamily="34" charset="0"/>
              </a:rPr>
              <a:t>legat</a:t>
            </a:r>
            <a:r>
              <a:rPr lang="en-US" sz="2800" dirty="0">
                <a:latin typeface="Aptos" panose="020B0004020202020204" pitchFamily="34" charset="0"/>
              </a:rPr>
              <a:t> photoresistor-</a:t>
            </a:r>
            <a:r>
              <a:rPr lang="en-US" sz="2800" dirty="0" err="1">
                <a:latin typeface="Aptos" panose="020B0004020202020204" pitchFamily="34" charset="0"/>
              </a:rPr>
              <a:t>ul</a:t>
            </a:r>
            <a:r>
              <a:rPr lang="en-US" sz="2800" dirty="0">
                <a:latin typeface="Aptos" panose="020B0004020202020204" pitchFamily="34" charset="0"/>
              </a:rPr>
              <a:t>, </a:t>
            </a:r>
            <a:r>
              <a:rPr lang="en-US" sz="2800" dirty="0" err="1">
                <a:latin typeface="Aptos" panose="020B0004020202020204" pitchFamily="34" charset="0"/>
              </a:rPr>
              <a:t>rezistenta</a:t>
            </a:r>
            <a:r>
              <a:rPr lang="en-US" sz="2800" dirty="0">
                <a:latin typeface="Aptos" panose="020B0004020202020204" pitchFamily="34" charset="0"/>
              </a:rPr>
              <a:t> de 1k ohm </a:t>
            </a:r>
            <a:r>
              <a:rPr lang="en-US" sz="2800" dirty="0" err="1">
                <a:latin typeface="Aptos" panose="020B0004020202020204" pitchFamily="34" charset="0"/>
              </a:rPr>
              <a:t>inseriate</a:t>
            </a:r>
            <a:r>
              <a:rPr lang="en-US" sz="2800" dirty="0">
                <a:latin typeface="Aptos" panose="020B0004020202020204" pitchFamily="34" charset="0"/>
              </a:rPr>
              <a:t> cu </a:t>
            </a:r>
            <a:r>
              <a:rPr lang="en-US" sz="2800" dirty="0" err="1">
                <a:latin typeface="Aptos" panose="020B0004020202020204" pitchFamily="34" charset="0"/>
              </a:rPr>
              <a:t>potentiometrul</a:t>
            </a:r>
            <a:r>
              <a:rPr lang="en-US" sz="2800" dirty="0">
                <a:latin typeface="Aptos" panose="020B0004020202020204" pitchFamily="34" charset="0"/>
              </a:rPr>
              <a:t> de 5K ohm, </a:t>
            </a:r>
            <a:r>
              <a:rPr lang="en-US" sz="2800" dirty="0" err="1">
                <a:latin typeface="Aptos" panose="020B0004020202020204" pitchFamily="34" charset="0"/>
              </a:rPr>
              <a:t>precizand</a:t>
            </a:r>
            <a:r>
              <a:rPr lang="en-US" sz="2800" dirty="0">
                <a:latin typeface="Aptos" panose="020B0004020202020204" pitchFamily="34" charset="0"/>
              </a:rPr>
              <a:t> </a:t>
            </a:r>
            <a:r>
              <a:rPr lang="en-US" sz="2800" dirty="0" err="1">
                <a:latin typeface="Aptos" panose="020B0004020202020204" pitchFamily="34" charset="0"/>
              </a:rPr>
              <a:t>faptul</a:t>
            </a:r>
            <a:r>
              <a:rPr lang="en-US" sz="2800" dirty="0">
                <a:latin typeface="Aptos" panose="020B0004020202020204" pitchFamily="34" charset="0"/>
              </a:rPr>
              <a:t> ca </a:t>
            </a:r>
            <a:r>
              <a:rPr lang="en-US" sz="2800" dirty="0" err="1">
                <a:latin typeface="Aptos" panose="020B0004020202020204" pitchFamily="34" charset="0"/>
              </a:rPr>
              <a:t>fotorezistenta</a:t>
            </a:r>
            <a:r>
              <a:rPr lang="en-US" sz="2800" dirty="0">
                <a:latin typeface="Aptos" panose="020B0004020202020204" pitchFamily="34" charset="0"/>
              </a:rPr>
              <a:t> a </a:t>
            </a:r>
            <a:r>
              <a:rPr lang="en-US" sz="2800" dirty="0" err="1">
                <a:latin typeface="Aptos" panose="020B0004020202020204" pitchFamily="34" charset="0"/>
              </a:rPr>
              <a:t>fost</a:t>
            </a:r>
            <a:r>
              <a:rPr lang="en-US" sz="2800" dirty="0">
                <a:latin typeface="Aptos" panose="020B0004020202020204" pitchFamily="34" charset="0"/>
              </a:rPr>
              <a:t> </a:t>
            </a:r>
            <a:r>
              <a:rPr lang="en-US" sz="2800" dirty="0" err="1">
                <a:latin typeface="Aptos" panose="020B0004020202020204" pitchFamily="34" charset="0"/>
              </a:rPr>
              <a:t>legata</a:t>
            </a:r>
            <a:r>
              <a:rPr lang="en-US" sz="2800" dirty="0">
                <a:latin typeface="Aptos" panose="020B0004020202020204" pitchFamily="34" charset="0"/>
              </a:rPr>
              <a:t> la </a:t>
            </a:r>
            <a:r>
              <a:rPr lang="en-US" sz="2800" dirty="0" err="1">
                <a:latin typeface="Aptos" panose="020B0004020202020204" pitchFamily="34" charset="0"/>
              </a:rPr>
              <a:t>Vcc</a:t>
            </a:r>
            <a:r>
              <a:rPr lang="en-US" sz="2800" dirty="0">
                <a:latin typeface="Aptos" panose="020B0004020202020204" pitchFamily="34" charset="0"/>
              </a:rPr>
              <a:t> </a:t>
            </a:r>
            <a:r>
              <a:rPr lang="en-US" sz="2800" dirty="0" err="1">
                <a:latin typeface="Aptos" panose="020B0004020202020204" pitchFamily="34" charset="0"/>
              </a:rPr>
              <a:t>si</a:t>
            </a:r>
            <a:r>
              <a:rPr lang="en-US" sz="2800" dirty="0">
                <a:latin typeface="Aptos" panose="020B0004020202020204" pitchFamily="34" charset="0"/>
              </a:rPr>
              <a:t> </a:t>
            </a:r>
            <a:r>
              <a:rPr lang="en-US" sz="2800" dirty="0" err="1">
                <a:latin typeface="Aptos" panose="020B0004020202020204" pitchFamily="34" charset="0"/>
              </a:rPr>
              <a:t>potentiometrul</a:t>
            </a:r>
            <a:r>
              <a:rPr lang="en-US" sz="2800" dirty="0">
                <a:latin typeface="Aptos" panose="020B0004020202020204" pitchFamily="34" charset="0"/>
              </a:rPr>
              <a:t> la Gnd.</a:t>
            </a:r>
          </a:p>
          <a:p>
            <a:r>
              <a:rPr lang="en-US" sz="2800" dirty="0" err="1">
                <a:latin typeface="Aptos" panose="020B0004020202020204" pitchFamily="34" charset="0"/>
              </a:rPr>
              <a:t>Modulul</a:t>
            </a:r>
            <a:r>
              <a:rPr lang="en-US" sz="2800" dirty="0">
                <a:latin typeface="Aptos" panose="020B0004020202020204" pitchFamily="34" charset="0"/>
              </a:rPr>
              <a:t> I2C a </a:t>
            </a:r>
            <a:r>
              <a:rPr lang="en-US" sz="2800" dirty="0" err="1">
                <a:latin typeface="Aptos" panose="020B0004020202020204" pitchFamily="34" charset="0"/>
              </a:rPr>
              <a:t>fost</a:t>
            </a:r>
            <a:r>
              <a:rPr lang="en-US" sz="2800" dirty="0">
                <a:latin typeface="Aptos" panose="020B0004020202020204" pitchFamily="34" charset="0"/>
              </a:rPr>
              <a:t> </a:t>
            </a:r>
            <a:r>
              <a:rPr lang="en-US" sz="2800" dirty="0" err="1">
                <a:latin typeface="Aptos" panose="020B0004020202020204" pitchFamily="34" charset="0"/>
              </a:rPr>
              <a:t>lipit</a:t>
            </a:r>
            <a:r>
              <a:rPr lang="en-US" sz="2800" dirty="0">
                <a:latin typeface="Aptos" panose="020B0004020202020204" pitchFamily="34" charset="0"/>
              </a:rPr>
              <a:t> pe </a:t>
            </a:r>
            <a:r>
              <a:rPr lang="en-US" sz="2800" dirty="0" err="1">
                <a:latin typeface="Aptos" panose="020B0004020202020204" pitchFamily="34" charset="0"/>
              </a:rPr>
              <a:t>spatele</a:t>
            </a:r>
            <a:r>
              <a:rPr lang="en-US" sz="2800" dirty="0">
                <a:latin typeface="Aptos" panose="020B0004020202020204" pitchFamily="34" charset="0"/>
              </a:rPr>
              <a:t> LCD-</a:t>
            </a:r>
            <a:r>
              <a:rPr lang="en-US" sz="2800" dirty="0" err="1">
                <a:latin typeface="Aptos" panose="020B0004020202020204" pitchFamily="34" charset="0"/>
              </a:rPr>
              <a:t>ului</a:t>
            </a:r>
            <a:r>
              <a:rPr lang="en-US" sz="2800" dirty="0">
                <a:latin typeface="Aptos" panose="020B0004020202020204" pitchFamily="34" charset="0"/>
              </a:rPr>
              <a:t> 16x2, </a:t>
            </a:r>
            <a:r>
              <a:rPr lang="en-US" sz="2800" dirty="0" err="1">
                <a:latin typeface="Aptos" panose="020B0004020202020204" pitchFamily="34" charset="0"/>
              </a:rPr>
              <a:t>astfel</a:t>
            </a:r>
            <a:r>
              <a:rPr lang="en-US" sz="2800" dirty="0">
                <a:latin typeface="Aptos" panose="020B0004020202020204" pitchFamily="34" charset="0"/>
              </a:rPr>
              <a:t> </a:t>
            </a:r>
            <a:r>
              <a:rPr lang="en-US" sz="2800" dirty="0" err="1">
                <a:latin typeface="Aptos" panose="020B0004020202020204" pitchFamily="34" charset="0"/>
              </a:rPr>
              <a:t>pinii</a:t>
            </a:r>
            <a:r>
              <a:rPr lang="en-US" sz="2800" dirty="0">
                <a:latin typeface="Aptos" panose="020B0004020202020204" pitchFamily="34" charset="0"/>
              </a:rPr>
              <a:t> SDA </a:t>
            </a:r>
            <a:r>
              <a:rPr lang="en-US" sz="2800" dirty="0" err="1">
                <a:latin typeface="Aptos" panose="020B0004020202020204" pitchFamily="34" charset="0"/>
              </a:rPr>
              <a:t>si</a:t>
            </a:r>
            <a:r>
              <a:rPr lang="en-US" sz="2800" dirty="0">
                <a:latin typeface="Aptos" panose="020B0004020202020204" pitchFamily="34" charset="0"/>
              </a:rPr>
              <a:t> SCL au </a:t>
            </a:r>
            <a:r>
              <a:rPr lang="en-US" sz="2800" dirty="0" err="1">
                <a:latin typeface="Aptos" panose="020B0004020202020204" pitchFamily="34" charset="0"/>
              </a:rPr>
              <a:t>fost</a:t>
            </a:r>
            <a:r>
              <a:rPr lang="en-US" sz="2800" dirty="0">
                <a:latin typeface="Aptos" panose="020B0004020202020204" pitchFamily="34" charset="0"/>
              </a:rPr>
              <a:t> </a:t>
            </a:r>
            <a:r>
              <a:rPr lang="en-US" sz="2800" dirty="0" err="1">
                <a:latin typeface="Aptos" panose="020B0004020202020204" pitchFamily="34" charset="0"/>
              </a:rPr>
              <a:t>legati</a:t>
            </a:r>
            <a:r>
              <a:rPr lang="en-US" sz="2800" dirty="0">
                <a:latin typeface="Aptos" panose="020B0004020202020204" pitchFamily="34" charset="0"/>
              </a:rPr>
              <a:t> la </a:t>
            </a:r>
            <a:r>
              <a:rPr lang="en-US" sz="2800" dirty="0" err="1">
                <a:latin typeface="Aptos" panose="020B0004020202020204" pitchFamily="34" charset="0"/>
              </a:rPr>
              <a:t>pinii</a:t>
            </a:r>
            <a:r>
              <a:rPr lang="en-US" sz="2800" dirty="0">
                <a:latin typeface="Aptos" panose="020B0004020202020204" pitchFamily="34" charset="0"/>
              </a:rPr>
              <a:t> de SDA </a:t>
            </a:r>
            <a:r>
              <a:rPr lang="en-US" sz="2800" dirty="0" err="1">
                <a:latin typeface="Aptos" panose="020B0004020202020204" pitchFamily="34" charset="0"/>
              </a:rPr>
              <a:t>si</a:t>
            </a:r>
            <a:r>
              <a:rPr lang="en-US" sz="2800" dirty="0">
                <a:latin typeface="Aptos" panose="020B0004020202020204" pitchFamily="34" charset="0"/>
              </a:rPr>
              <a:t> SCL ai </a:t>
            </a:r>
            <a:r>
              <a:rPr lang="en-US" sz="2800" dirty="0" err="1">
                <a:latin typeface="Aptos" panose="020B0004020202020204" pitchFamily="34" charset="0"/>
              </a:rPr>
              <a:t>uC-ului</a:t>
            </a:r>
            <a:r>
              <a:rPr lang="en-US" sz="2800" dirty="0">
                <a:latin typeface="Aptos" panose="020B0004020202020204" pitchFamily="34" charset="0"/>
              </a:rPr>
              <a:t>.</a:t>
            </a:r>
          </a:p>
          <a:p>
            <a:endParaRPr lang="ro-RO" sz="2800" dirty="0">
              <a:latin typeface="Aptos" panose="020B0004020202020204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974304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roup 148">
            <a:extLst>
              <a:ext uri="{FF2B5EF4-FFF2-40B4-BE49-F238E27FC236}">
                <a16:creationId xmlns:a16="http://schemas.microsoft.com/office/drawing/2014/main" id="{33D0C786-D444-47BC-9A01-74E4F2D6AE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50" name="Rectangle 149">
              <a:extLst>
                <a:ext uri="{FF2B5EF4-FFF2-40B4-BE49-F238E27FC236}">
                  <a16:creationId xmlns:a16="http://schemas.microsoft.com/office/drawing/2014/main" id="{73D15626-A7C8-4925-97C1-0FCCEECCC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1" name="Picture 2">
              <a:extLst>
                <a:ext uri="{FF2B5EF4-FFF2-40B4-BE49-F238E27FC236}">
                  <a16:creationId xmlns:a16="http://schemas.microsoft.com/office/drawing/2014/main" id="{9B8E4F43-9BEC-4323-BB3B-6C310FB386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14" descr="Photoresistor (LDR) 4-7kOhm 5mm (10 Pack) | BotShop">
            <a:extLst>
              <a:ext uri="{FF2B5EF4-FFF2-40B4-BE49-F238E27FC236}">
                <a16:creationId xmlns:a16="http://schemas.microsoft.com/office/drawing/2014/main" id="{7C64B0BE-7F49-F5F5-B9F7-A111A00433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22" r="30106"/>
          <a:stretch/>
        </p:blipFill>
        <p:spPr bwMode="auto">
          <a:xfrm>
            <a:off x="4057649" y="-464"/>
            <a:ext cx="4064869" cy="6858000"/>
          </a:xfrm>
          <a:prstGeom prst="rect">
            <a:avLst/>
          </a:prstGeom>
          <a:noFill/>
          <a:effectLst>
            <a:outerShdw blurRad="609600" dist="965200" dir="4440000" sx="122000" sy="122000" algn="ctr" rotWithShape="0">
              <a:srgbClr val="000000">
                <a:alpha val="45000"/>
              </a:srgb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Download Blue, Led, Led Lamps. Royalty-Free Vector Graphic - Pixabay">
            <a:extLst>
              <a:ext uri="{FF2B5EF4-FFF2-40B4-BE49-F238E27FC236}">
                <a16:creationId xmlns:a16="http://schemas.microsoft.com/office/drawing/2014/main" id="{84BF4E28-5C85-3B9D-A666-25C3E4EA5C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33" r="10072"/>
          <a:stretch/>
        </p:blipFill>
        <p:spPr bwMode="auto">
          <a:xfrm>
            <a:off x="3612" y="10"/>
            <a:ext cx="4059936" cy="6857990"/>
          </a:xfrm>
          <a:prstGeom prst="rect">
            <a:avLst/>
          </a:prstGeom>
          <a:noFill/>
          <a:effectLst>
            <a:outerShdw blurRad="393700" dist="609600" dir="20160000" sx="95000" sy="95000" algn="ctr" rotWithShape="0">
              <a:srgbClr val="000000">
                <a:alpha val="48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16x2 LCD module | Joy-IT">
            <a:extLst>
              <a:ext uri="{FF2B5EF4-FFF2-40B4-BE49-F238E27FC236}">
                <a16:creationId xmlns:a16="http://schemas.microsoft.com/office/drawing/2014/main" id="{5A7660E7-BEE7-D9DB-02CD-1CF8C31553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82" r="30209"/>
          <a:stretch/>
        </p:blipFill>
        <p:spPr bwMode="auto">
          <a:xfrm>
            <a:off x="8117586" y="-464"/>
            <a:ext cx="4074414" cy="6858000"/>
          </a:xfrm>
          <a:prstGeom prst="rect">
            <a:avLst/>
          </a:prstGeom>
          <a:noFill/>
          <a:effectLst>
            <a:outerShdw blurRad="698500" dist="431800" dir="18060000" sx="104000" sy="104000" algn="ctr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3" name="Group 152">
            <a:extLst>
              <a:ext uri="{FF2B5EF4-FFF2-40B4-BE49-F238E27FC236}">
                <a16:creationId xmlns:a16="http://schemas.microsoft.com/office/drawing/2014/main" id="{BBDD5D7C-3FD5-46EB-9F84-C883003B3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154" name="Round Diagonal Corner Rectangle 7">
              <a:extLst>
                <a:ext uri="{FF2B5EF4-FFF2-40B4-BE49-F238E27FC236}">
                  <a16:creationId xmlns:a16="http://schemas.microsoft.com/office/drawing/2014/main" id="{DA34685D-02F1-4B43-9B61-36DE004FA7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45D6D4DF-B7D4-40CA-B5D7-229BDCA5A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175" name="Freeform 32">
                <a:extLst>
                  <a:ext uri="{FF2B5EF4-FFF2-40B4-BE49-F238E27FC236}">
                    <a16:creationId xmlns:a16="http://schemas.microsoft.com/office/drawing/2014/main" id="{7AF8CAAD-4A01-416F-924F-735B1614D7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ro-RO"/>
              </a:p>
            </p:txBody>
          </p:sp>
          <p:sp>
            <p:nvSpPr>
              <p:cNvPr id="176" name="Freeform 33">
                <a:extLst>
                  <a:ext uri="{FF2B5EF4-FFF2-40B4-BE49-F238E27FC236}">
                    <a16:creationId xmlns:a16="http://schemas.microsoft.com/office/drawing/2014/main" id="{BF763612-A0CE-499A-B8C4-6762757060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ro-RO"/>
              </a:p>
            </p:txBody>
          </p:sp>
          <p:sp>
            <p:nvSpPr>
              <p:cNvPr id="177" name="Freeform 34">
                <a:extLst>
                  <a:ext uri="{FF2B5EF4-FFF2-40B4-BE49-F238E27FC236}">
                    <a16:creationId xmlns:a16="http://schemas.microsoft.com/office/drawing/2014/main" id="{020C06DE-7477-4C60-94F6-FEA0ACBA05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ro-RO"/>
              </a:p>
            </p:txBody>
          </p:sp>
          <p:sp>
            <p:nvSpPr>
              <p:cNvPr id="178" name="Freeform 37">
                <a:extLst>
                  <a:ext uri="{FF2B5EF4-FFF2-40B4-BE49-F238E27FC236}">
                    <a16:creationId xmlns:a16="http://schemas.microsoft.com/office/drawing/2014/main" id="{59CEBA8D-8498-4FC0-86D6-45DABF6501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ro-RO"/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4E808289-62BC-4347-9815-E5E5D8E6D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169" name="Freeform 35">
                <a:extLst>
                  <a:ext uri="{FF2B5EF4-FFF2-40B4-BE49-F238E27FC236}">
                    <a16:creationId xmlns:a16="http://schemas.microsoft.com/office/drawing/2014/main" id="{1D04F751-8B79-4C27-82B9-D37BD58F72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ro-RO"/>
              </a:p>
            </p:txBody>
          </p:sp>
          <p:sp>
            <p:nvSpPr>
              <p:cNvPr id="170" name="Freeform 36">
                <a:extLst>
                  <a:ext uri="{FF2B5EF4-FFF2-40B4-BE49-F238E27FC236}">
                    <a16:creationId xmlns:a16="http://schemas.microsoft.com/office/drawing/2014/main" id="{CA3C70FB-F7DF-4E4A-AA81-91B90ACB74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ro-RO"/>
              </a:p>
            </p:txBody>
          </p:sp>
          <p:sp>
            <p:nvSpPr>
              <p:cNvPr id="171" name="Freeform 38">
                <a:extLst>
                  <a:ext uri="{FF2B5EF4-FFF2-40B4-BE49-F238E27FC236}">
                    <a16:creationId xmlns:a16="http://schemas.microsoft.com/office/drawing/2014/main" id="{FA5A922B-3166-4B72-8C65-88491F6935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ro-RO"/>
              </a:p>
            </p:txBody>
          </p:sp>
          <p:sp>
            <p:nvSpPr>
              <p:cNvPr id="172" name="Freeform 39">
                <a:extLst>
                  <a:ext uri="{FF2B5EF4-FFF2-40B4-BE49-F238E27FC236}">
                    <a16:creationId xmlns:a16="http://schemas.microsoft.com/office/drawing/2014/main" id="{6F012205-B95E-4AA9-8DA4-F1C2152F4D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ro-RO"/>
              </a:p>
            </p:txBody>
          </p:sp>
          <p:sp>
            <p:nvSpPr>
              <p:cNvPr id="173" name="Freeform 40">
                <a:extLst>
                  <a:ext uri="{FF2B5EF4-FFF2-40B4-BE49-F238E27FC236}">
                    <a16:creationId xmlns:a16="http://schemas.microsoft.com/office/drawing/2014/main" id="{8ED779ED-DDB1-4C20-8438-A7AAF33147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ro-RO"/>
              </a:p>
            </p:txBody>
          </p:sp>
          <p:sp>
            <p:nvSpPr>
              <p:cNvPr id="174" name="Rectangle 41">
                <a:extLst>
                  <a:ext uri="{FF2B5EF4-FFF2-40B4-BE49-F238E27FC236}">
                    <a16:creationId xmlns:a16="http://schemas.microsoft.com/office/drawing/2014/main" id="{C0ADD6A0-3C47-4D50-A01F-D375556A32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ro-RO"/>
              </a:p>
            </p:txBody>
          </p: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B2E80A22-EC9B-4836-9941-CEE791B14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165" name="Freeform 32">
                <a:extLst>
                  <a:ext uri="{FF2B5EF4-FFF2-40B4-BE49-F238E27FC236}">
                    <a16:creationId xmlns:a16="http://schemas.microsoft.com/office/drawing/2014/main" id="{A7944673-4FF2-4AD1-BB7E-C8CE4B56D4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ro-RO"/>
              </a:p>
            </p:txBody>
          </p:sp>
          <p:sp>
            <p:nvSpPr>
              <p:cNvPr id="166" name="Freeform 33">
                <a:extLst>
                  <a:ext uri="{FF2B5EF4-FFF2-40B4-BE49-F238E27FC236}">
                    <a16:creationId xmlns:a16="http://schemas.microsoft.com/office/drawing/2014/main" id="{6E900D58-BA7A-48AA-852A-2367225C86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ro-RO"/>
              </a:p>
            </p:txBody>
          </p:sp>
          <p:sp>
            <p:nvSpPr>
              <p:cNvPr id="167" name="Freeform 34">
                <a:extLst>
                  <a:ext uri="{FF2B5EF4-FFF2-40B4-BE49-F238E27FC236}">
                    <a16:creationId xmlns:a16="http://schemas.microsoft.com/office/drawing/2014/main" id="{B5969431-37AC-48FB-97A0-300737CAF0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ro-RO"/>
              </a:p>
            </p:txBody>
          </p:sp>
          <p:sp>
            <p:nvSpPr>
              <p:cNvPr id="168" name="Freeform 37">
                <a:extLst>
                  <a:ext uri="{FF2B5EF4-FFF2-40B4-BE49-F238E27FC236}">
                    <a16:creationId xmlns:a16="http://schemas.microsoft.com/office/drawing/2014/main" id="{0039EB55-2C78-46DC-BF13-88BDBE4066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ro-RO"/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DD9DBF83-C996-4F06-BC8F-33DB10D26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159" name="Freeform 35">
                <a:extLst>
                  <a:ext uri="{FF2B5EF4-FFF2-40B4-BE49-F238E27FC236}">
                    <a16:creationId xmlns:a16="http://schemas.microsoft.com/office/drawing/2014/main" id="{51CCC456-5DAE-4B4E-9F56-7C3730DDB8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ro-RO"/>
              </a:p>
            </p:txBody>
          </p:sp>
          <p:sp>
            <p:nvSpPr>
              <p:cNvPr id="160" name="Freeform 36">
                <a:extLst>
                  <a:ext uri="{FF2B5EF4-FFF2-40B4-BE49-F238E27FC236}">
                    <a16:creationId xmlns:a16="http://schemas.microsoft.com/office/drawing/2014/main" id="{369091EB-05A8-45CB-84D9-D6A333EC9A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ro-RO"/>
              </a:p>
            </p:txBody>
          </p:sp>
          <p:sp>
            <p:nvSpPr>
              <p:cNvPr id="161" name="Freeform 38">
                <a:extLst>
                  <a:ext uri="{FF2B5EF4-FFF2-40B4-BE49-F238E27FC236}">
                    <a16:creationId xmlns:a16="http://schemas.microsoft.com/office/drawing/2014/main" id="{31948788-0B10-4E2C-9A2A-E891F61542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ro-RO"/>
              </a:p>
            </p:txBody>
          </p:sp>
          <p:sp>
            <p:nvSpPr>
              <p:cNvPr id="162" name="Freeform 39">
                <a:extLst>
                  <a:ext uri="{FF2B5EF4-FFF2-40B4-BE49-F238E27FC236}">
                    <a16:creationId xmlns:a16="http://schemas.microsoft.com/office/drawing/2014/main" id="{10AFE64E-ED0D-48CC-BBF8-9D5E9CAEE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ro-RO"/>
              </a:p>
            </p:txBody>
          </p:sp>
          <p:sp>
            <p:nvSpPr>
              <p:cNvPr id="163" name="Freeform 40">
                <a:extLst>
                  <a:ext uri="{FF2B5EF4-FFF2-40B4-BE49-F238E27FC236}">
                    <a16:creationId xmlns:a16="http://schemas.microsoft.com/office/drawing/2014/main" id="{32F4F16E-D982-437E-A630-2F36A6818C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ro-RO"/>
              </a:p>
            </p:txBody>
          </p:sp>
          <p:sp>
            <p:nvSpPr>
              <p:cNvPr id="164" name="Rectangle 41">
                <a:extLst>
                  <a:ext uri="{FF2B5EF4-FFF2-40B4-BE49-F238E27FC236}">
                    <a16:creationId xmlns:a16="http://schemas.microsoft.com/office/drawing/2014/main" id="{8443292A-F58C-457B-BF26-B35EC38EA5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ro-RO"/>
              </a:p>
            </p:txBody>
          </p:sp>
        </p:grpSp>
      </p:grpSp>
      <p:sp>
        <p:nvSpPr>
          <p:cNvPr id="2" name="Titlu 1">
            <a:extLst>
              <a:ext uri="{FF2B5EF4-FFF2-40B4-BE49-F238E27FC236}">
                <a16:creationId xmlns:a16="http://schemas.microsoft.com/office/drawing/2014/main" id="{5A0D8C81-1BEE-A9E8-65E6-711F4FA73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54186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Aptos" panose="020B0004020202020204" pitchFamily="34" charset="0"/>
              </a:rPr>
              <a:t>Modul de </a:t>
            </a:r>
            <a:r>
              <a:rPr lang="en-US" b="1" dirty="0" err="1">
                <a:latin typeface="Aptos" panose="020B0004020202020204" pitchFamily="34" charset="0"/>
              </a:rPr>
              <a:t>functionare</a:t>
            </a:r>
            <a:r>
              <a:rPr lang="en-US" b="1" dirty="0">
                <a:latin typeface="Aptos" panose="020B0004020202020204" pitchFamily="34" charset="0"/>
              </a:rPr>
              <a:t>:</a:t>
            </a:r>
            <a:endParaRPr lang="ro-RO" b="1" dirty="0">
              <a:latin typeface="Aptos" panose="020B0004020202020204" pitchFamily="34" charset="0"/>
            </a:endParaRPr>
          </a:p>
        </p:txBody>
      </p: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70E96244-347C-465B-9596-6EB5FEA7B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6" y="-464"/>
            <a:ext cx="2646" cy="766698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7550550E-40D7-405D-BA8D-C028EE7D4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19872" y="-464"/>
            <a:ext cx="2646" cy="766698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3A210860-2E39-CE9D-ADE6-F4370B7D5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724" y="1532458"/>
            <a:ext cx="9342942" cy="4174075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Aptos" panose="020B0004020202020204" pitchFamily="34" charset="0"/>
              </a:rPr>
              <a:t>In </a:t>
            </a:r>
            <a:r>
              <a:rPr lang="en-US" dirty="0" err="1">
                <a:latin typeface="Aptos" panose="020B0004020202020204" pitchFamily="34" charset="0"/>
              </a:rPr>
              <a:t>starea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incipienta</a:t>
            </a:r>
            <a:r>
              <a:rPr lang="en-US" dirty="0">
                <a:latin typeface="Aptos" panose="020B0004020202020204" pitchFamily="34" charset="0"/>
              </a:rPr>
              <a:t>, LED-</a:t>
            </a:r>
            <a:r>
              <a:rPr lang="en-US" dirty="0" err="1">
                <a:latin typeface="Aptos" panose="020B0004020202020204" pitchFamily="34" charset="0"/>
              </a:rPr>
              <a:t>ul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este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stins</a:t>
            </a:r>
            <a:r>
              <a:rPr lang="en-US" dirty="0">
                <a:latin typeface="Aptos" panose="020B0004020202020204" pitchFamily="34" charset="0"/>
              </a:rPr>
              <a:t>/</a:t>
            </a:r>
            <a:r>
              <a:rPr lang="en-US" dirty="0" err="1">
                <a:latin typeface="Aptos" panose="020B0004020202020204" pitchFamily="34" charset="0"/>
              </a:rPr>
              <a:t>aprins</a:t>
            </a:r>
            <a:r>
              <a:rPr lang="en-US" dirty="0">
                <a:latin typeface="Aptos" panose="020B0004020202020204" pitchFamily="34" charset="0"/>
              </a:rPr>
              <a:t>, in </a:t>
            </a:r>
            <a:r>
              <a:rPr lang="en-US" dirty="0" err="1">
                <a:latin typeface="Aptos" panose="020B0004020202020204" pitchFamily="34" charset="0"/>
              </a:rPr>
              <a:t>functie</a:t>
            </a:r>
            <a:r>
              <a:rPr lang="en-US" dirty="0">
                <a:latin typeface="Aptos" panose="020B0004020202020204" pitchFamily="34" charset="0"/>
              </a:rPr>
              <a:t> de </a:t>
            </a:r>
            <a:r>
              <a:rPr lang="en-US" dirty="0" err="1">
                <a:latin typeface="Aptos" panose="020B0004020202020204" pitchFamily="34" charset="0"/>
              </a:rPr>
              <a:t>nivelul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luminii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ce</a:t>
            </a:r>
            <a:r>
              <a:rPr lang="en-US" dirty="0">
                <a:latin typeface="Aptos" panose="020B0004020202020204" pitchFamily="34" charset="0"/>
              </a:rPr>
              <a:t> cade pe </a:t>
            </a:r>
            <a:r>
              <a:rPr lang="en-US" dirty="0" err="1">
                <a:latin typeface="Aptos" panose="020B0004020202020204" pitchFamily="34" charset="0"/>
              </a:rPr>
              <a:t>fotorezistor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si</a:t>
            </a:r>
            <a:r>
              <a:rPr lang="en-US" dirty="0">
                <a:latin typeface="Aptos" panose="020B0004020202020204" pitchFamily="34" charset="0"/>
              </a:rPr>
              <a:t> de </a:t>
            </a:r>
            <a:r>
              <a:rPr lang="en-US" dirty="0" err="1">
                <a:latin typeface="Aptos" panose="020B0004020202020204" pitchFamily="34" charset="0"/>
              </a:rPr>
              <a:t>pozitia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potentiometrului</a:t>
            </a:r>
            <a:r>
              <a:rPr lang="en-US" dirty="0">
                <a:latin typeface="Aptos" panose="020B0004020202020204" pitchFamily="34" charset="0"/>
              </a:rPr>
              <a:t>, </a:t>
            </a:r>
            <a:r>
              <a:rPr lang="en-US" dirty="0" err="1">
                <a:latin typeface="Aptos" panose="020B0004020202020204" pitchFamily="34" charset="0"/>
              </a:rPr>
              <a:t>intrucat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acesta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reprezinta</a:t>
            </a:r>
            <a:r>
              <a:rPr lang="en-US" dirty="0">
                <a:latin typeface="Aptos" panose="020B0004020202020204" pitchFamily="34" charset="0"/>
              </a:rPr>
              <a:t> un threshold </a:t>
            </a:r>
            <a:r>
              <a:rPr lang="en-US" dirty="0" err="1">
                <a:latin typeface="Aptos" panose="020B0004020202020204" pitchFamily="34" charset="0"/>
              </a:rPr>
              <a:t>modificabil</a:t>
            </a:r>
            <a:r>
              <a:rPr lang="en-US" dirty="0">
                <a:latin typeface="Aptos" panose="020B0004020202020204" pitchFamily="34" charset="0"/>
              </a:rPr>
              <a:t>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Aptos" panose="020B0004020202020204" pitchFamily="34" charset="0"/>
              </a:rPr>
              <a:t>In </a:t>
            </a:r>
            <a:r>
              <a:rPr lang="en-US" dirty="0" err="1">
                <a:latin typeface="Aptos" panose="020B0004020202020204" pitchFamily="34" charset="0"/>
              </a:rPr>
              <a:t>momentul</a:t>
            </a:r>
            <a:r>
              <a:rPr lang="en-US" dirty="0">
                <a:latin typeface="Aptos" panose="020B0004020202020204" pitchFamily="34" charset="0"/>
              </a:rPr>
              <a:t> in care </a:t>
            </a:r>
            <a:r>
              <a:rPr lang="en-US" dirty="0" err="1">
                <a:latin typeface="Aptos" panose="020B0004020202020204" pitchFamily="34" charset="0"/>
              </a:rPr>
              <a:t>nivelul</a:t>
            </a:r>
            <a:r>
              <a:rPr lang="en-US" dirty="0">
                <a:latin typeface="Aptos" panose="020B0004020202020204" pitchFamily="34" charset="0"/>
              </a:rPr>
              <a:t> de lumina </a:t>
            </a:r>
            <a:r>
              <a:rPr lang="en-US" dirty="0" err="1">
                <a:latin typeface="Aptos" panose="020B0004020202020204" pitchFamily="34" charset="0"/>
              </a:rPr>
              <a:t>creste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peste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pragul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setat</a:t>
            </a:r>
            <a:r>
              <a:rPr lang="en-US" dirty="0">
                <a:latin typeface="Aptos" panose="020B0004020202020204" pitchFamily="34" charset="0"/>
              </a:rPr>
              <a:t> in </a:t>
            </a:r>
            <a:r>
              <a:rPr lang="en-US" dirty="0" err="1">
                <a:latin typeface="Aptos" panose="020B0004020202020204" pitchFamily="34" charset="0"/>
              </a:rPr>
              <a:t>interiorul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codului</a:t>
            </a:r>
            <a:r>
              <a:rPr lang="en-US" dirty="0">
                <a:latin typeface="Aptos" panose="020B0004020202020204" pitchFamily="34" charset="0"/>
              </a:rPr>
              <a:t>, LED-</a:t>
            </a:r>
            <a:r>
              <a:rPr lang="en-US" dirty="0" err="1">
                <a:latin typeface="Aptos" panose="020B0004020202020204" pitchFamily="34" charset="0"/>
              </a:rPr>
              <a:t>ul</a:t>
            </a:r>
            <a:r>
              <a:rPr lang="en-US" dirty="0">
                <a:latin typeface="Aptos" panose="020B0004020202020204" pitchFamily="34" charset="0"/>
              </a:rPr>
              <a:t> se stinge </a:t>
            </a:r>
            <a:r>
              <a:rPr lang="en-US" dirty="0" err="1">
                <a:latin typeface="Aptos" panose="020B0004020202020204" pitchFamily="34" charset="0"/>
              </a:rPr>
              <a:t>iar</a:t>
            </a:r>
            <a:r>
              <a:rPr lang="en-US" dirty="0">
                <a:latin typeface="Aptos" panose="020B0004020202020204" pitchFamily="34" charset="0"/>
              </a:rPr>
              <a:t> pe LCD se </a:t>
            </a:r>
            <a:r>
              <a:rPr lang="en-US" dirty="0" err="1">
                <a:latin typeface="Aptos" panose="020B0004020202020204" pitchFamily="34" charset="0"/>
              </a:rPr>
              <a:t>va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afisa</a:t>
            </a:r>
            <a:r>
              <a:rPr lang="en-US" dirty="0">
                <a:latin typeface="Aptos" panose="020B0004020202020204" pitchFamily="34" charset="0"/>
              </a:rPr>
              <a:t>, pe </a:t>
            </a:r>
            <a:r>
              <a:rPr lang="en-US" dirty="0" err="1">
                <a:latin typeface="Aptos" panose="020B0004020202020204" pitchFamily="34" charset="0"/>
              </a:rPr>
              <a:t>langa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nivelul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luminii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si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mesajul</a:t>
            </a:r>
            <a:r>
              <a:rPr lang="en-US" dirty="0">
                <a:latin typeface="Aptos" panose="020B0004020202020204" pitchFamily="34" charset="0"/>
              </a:rPr>
              <a:t>: “Enough Light”.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 err="1">
                <a:latin typeface="Aptos" panose="020B0004020202020204" pitchFamily="34" charset="0"/>
              </a:rPr>
              <a:t>Contrar</a:t>
            </a:r>
            <a:r>
              <a:rPr lang="en-US" dirty="0">
                <a:latin typeface="Aptos" panose="020B0004020202020204" pitchFamily="34" charset="0"/>
              </a:rPr>
              <a:t>, in </a:t>
            </a:r>
            <a:r>
              <a:rPr lang="en-US" dirty="0" err="1">
                <a:latin typeface="Aptos" panose="020B0004020202020204" pitchFamily="34" charset="0"/>
              </a:rPr>
              <a:t>momentul</a:t>
            </a:r>
            <a:r>
              <a:rPr lang="en-US" dirty="0">
                <a:latin typeface="Aptos" panose="020B0004020202020204" pitchFamily="34" charset="0"/>
              </a:rPr>
              <a:t> in care </a:t>
            </a:r>
            <a:r>
              <a:rPr lang="en-US" dirty="0" err="1">
                <a:latin typeface="Aptos" panose="020B0004020202020204" pitchFamily="34" charset="0"/>
              </a:rPr>
              <a:t>nivelul</a:t>
            </a:r>
            <a:r>
              <a:rPr lang="en-US" dirty="0">
                <a:latin typeface="Aptos" panose="020B0004020202020204" pitchFamily="34" charset="0"/>
              </a:rPr>
              <a:t> de lumina </a:t>
            </a:r>
            <a:r>
              <a:rPr lang="en-US" dirty="0" err="1">
                <a:latin typeface="Aptos" panose="020B0004020202020204" pitchFamily="34" charset="0"/>
              </a:rPr>
              <a:t>scade</a:t>
            </a:r>
            <a:r>
              <a:rPr lang="en-US" dirty="0">
                <a:latin typeface="Aptos" panose="020B0004020202020204" pitchFamily="34" charset="0"/>
              </a:rPr>
              <a:t> sub </a:t>
            </a:r>
            <a:r>
              <a:rPr lang="en-US" dirty="0" err="1">
                <a:latin typeface="Aptos" panose="020B0004020202020204" pitchFamily="34" charset="0"/>
              </a:rPr>
              <a:t>pragul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setat</a:t>
            </a:r>
            <a:r>
              <a:rPr lang="en-US" dirty="0">
                <a:latin typeface="Aptos" panose="020B0004020202020204" pitchFamily="34" charset="0"/>
              </a:rPr>
              <a:t>, LED-</a:t>
            </a:r>
            <a:r>
              <a:rPr lang="en-US" dirty="0" err="1">
                <a:latin typeface="Aptos" panose="020B0004020202020204" pitchFamily="34" charset="0"/>
              </a:rPr>
              <a:t>ul</a:t>
            </a:r>
            <a:r>
              <a:rPr lang="en-US" dirty="0">
                <a:latin typeface="Aptos" panose="020B0004020202020204" pitchFamily="34" charset="0"/>
              </a:rPr>
              <a:t> se </a:t>
            </a:r>
            <a:r>
              <a:rPr lang="en-US" dirty="0" err="1">
                <a:latin typeface="Aptos" panose="020B0004020202020204" pitchFamily="34" charset="0"/>
              </a:rPr>
              <a:t>va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aprinde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si</a:t>
            </a:r>
            <a:r>
              <a:rPr lang="en-US" dirty="0">
                <a:latin typeface="Aptos" panose="020B0004020202020204" pitchFamily="34" charset="0"/>
              </a:rPr>
              <a:t> pe LCD se </a:t>
            </a:r>
            <a:r>
              <a:rPr lang="en-US" dirty="0" err="1">
                <a:latin typeface="Aptos" panose="020B0004020202020204" pitchFamily="34" charset="0"/>
              </a:rPr>
              <a:t>va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afisa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mesajul</a:t>
            </a:r>
            <a:r>
              <a:rPr lang="en-US" dirty="0">
                <a:latin typeface="Aptos" panose="020B0004020202020204" pitchFamily="34" charset="0"/>
              </a:rPr>
              <a:t>: “Not enough Light”.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Aptos" panose="020B0004020202020204" pitchFamily="34" charset="0"/>
              </a:rPr>
              <a:t>Am </a:t>
            </a:r>
            <a:r>
              <a:rPr lang="en-US" dirty="0" err="1">
                <a:latin typeface="Aptos" panose="020B0004020202020204" pitchFamily="34" charset="0"/>
              </a:rPr>
              <a:t>mentionat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deasupra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si</a:t>
            </a:r>
            <a:r>
              <a:rPr lang="en-US" dirty="0">
                <a:latin typeface="Aptos" panose="020B0004020202020204" pitchFamily="34" charset="0"/>
              </a:rPr>
              <a:t> de un </a:t>
            </a:r>
            <a:r>
              <a:rPr lang="en-US" dirty="0" err="1">
                <a:latin typeface="Aptos" panose="020B0004020202020204" pitchFamily="34" charset="0"/>
              </a:rPr>
              <a:t>potentiometru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ce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reprezinta</a:t>
            </a:r>
            <a:r>
              <a:rPr lang="en-US" dirty="0">
                <a:latin typeface="Aptos" panose="020B0004020202020204" pitchFamily="34" charset="0"/>
              </a:rPr>
              <a:t> un threshold, </a:t>
            </a:r>
            <a:r>
              <a:rPr lang="en-US" dirty="0" err="1">
                <a:latin typeface="Aptos" panose="020B0004020202020204" pitchFamily="34" charset="0"/>
              </a:rPr>
              <a:t>deoarece</a:t>
            </a:r>
            <a:r>
              <a:rPr lang="en-US" dirty="0">
                <a:latin typeface="Aptos" panose="020B0004020202020204" pitchFamily="34" charset="0"/>
              </a:rPr>
              <a:t> in </a:t>
            </a:r>
            <a:r>
              <a:rPr lang="en-US" dirty="0" err="1">
                <a:latin typeface="Aptos" panose="020B0004020202020204" pitchFamily="34" charset="0"/>
              </a:rPr>
              <a:t>fiecare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incapere</a:t>
            </a:r>
            <a:r>
              <a:rPr lang="en-US" dirty="0">
                <a:latin typeface="Aptos" panose="020B0004020202020204" pitchFamily="34" charset="0"/>
              </a:rPr>
              <a:t>, </a:t>
            </a:r>
            <a:r>
              <a:rPr lang="en-US" dirty="0" err="1">
                <a:latin typeface="Aptos" panose="020B0004020202020204" pitchFamily="34" charset="0"/>
              </a:rPr>
              <a:t>nivelul</a:t>
            </a:r>
            <a:r>
              <a:rPr lang="en-US" dirty="0">
                <a:latin typeface="Aptos" panose="020B0004020202020204" pitchFamily="34" charset="0"/>
              </a:rPr>
              <a:t> de lumina </a:t>
            </a:r>
            <a:r>
              <a:rPr lang="en-US" dirty="0" err="1">
                <a:latin typeface="Aptos" panose="020B0004020202020204" pitchFamily="34" charset="0"/>
              </a:rPr>
              <a:t>este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diferit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iar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pentru</a:t>
            </a:r>
            <a:r>
              <a:rPr lang="en-US" dirty="0">
                <a:latin typeface="Aptos" panose="020B0004020202020204" pitchFamily="34" charset="0"/>
              </a:rPr>
              <a:t> a </a:t>
            </a:r>
            <a:r>
              <a:rPr lang="en-US" dirty="0" err="1">
                <a:latin typeface="Aptos" panose="020B0004020202020204" pitchFamily="34" charset="0"/>
              </a:rPr>
              <a:t>testa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functionalitatea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intregului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proiect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trebuie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selectat</a:t>
            </a:r>
            <a:r>
              <a:rPr lang="en-US" dirty="0">
                <a:latin typeface="Aptos" panose="020B0004020202020204" pitchFamily="34" charset="0"/>
              </a:rPr>
              <a:t> un threshold </a:t>
            </a:r>
            <a:r>
              <a:rPr lang="en-US" dirty="0" err="1">
                <a:latin typeface="Aptos" panose="020B0004020202020204" pitchFamily="34" charset="0"/>
              </a:rPr>
              <a:t>corespunzator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pentru</a:t>
            </a:r>
            <a:r>
              <a:rPr lang="en-US" dirty="0">
                <a:latin typeface="Aptos" panose="020B0004020202020204" pitchFamily="34" charset="0"/>
              </a:rPr>
              <a:t> ca LED-</a:t>
            </a:r>
            <a:r>
              <a:rPr lang="en-US" dirty="0" err="1">
                <a:latin typeface="Aptos" panose="020B0004020202020204" pitchFamily="34" charset="0"/>
              </a:rPr>
              <a:t>ul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sa</a:t>
            </a:r>
            <a:r>
              <a:rPr lang="en-US" dirty="0">
                <a:latin typeface="Aptos" panose="020B0004020202020204" pitchFamily="34" charset="0"/>
              </a:rPr>
              <a:t> se </a:t>
            </a:r>
            <a:r>
              <a:rPr lang="en-US" dirty="0" err="1">
                <a:latin typeface="Aptos" panose="020B0004020202020204" pitchFamily="34" charset="0"/>
              </a:rPr>
              <a:t>poata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aprinde</a:t>
            </a:r>
            <a:r>
              <a:rPr lang="en-US" dirty="0">
                <a:latin typeface="Aptos" panose="020B0004020202020204" pitchFamily="34" charset="0"/>
              </a:rPr>
              <a:t>/stinge.</a:t>
            </a:r>
          </a:p>
        </p:txBody>
      </p: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9FF6F594-450A-42E8-8D8B-B789F520C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059936" y="6091766"/>
            <a:ext cx="3440" cy="770681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D1740240-118A-4B5A-8D50-A7869BE4C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119872" y="6091766"/>
            <a:ext cx="3440" cy="770681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326406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5" name="Group 2054">
            <a:extLst>
              <a:ext uri="{FF2B5EF4-FFF2-40B4-BE49-F238E27FC236}">
                <a16:creationId xmlns:a16="http://schemas.microsoft.com/office/drawing/2014/main" id="{9C9A395D-0E3C-47A2-BD3C-E0B63FFEB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116" name="Rectangle 2055">
              <a:extLst>
                <a:ext uri="{FF2B5EF4-FFF2-40B4-BE49-F238E27FC236}">
                  <a16:creationId xmlns:a16="http://schemas.microsoft.com/office/drawing/2014/main" id="{0679A098-1291-4ABE-A761-D1BEDD68E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7" name="Picture 2">
              <a:extLst>
                <a:ext uri="{FF2B5EF4-FFF2-40B4-BE49-F238E27FC236}">
                  <a16:creationId xmlns:a16="http://schemas.microsoft.com/office/drawing/2014/main" id="{04DF8F41-DD3B-47AD-A8E9-6B42152BE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Top Eco-Friendly Electrical Solutions That Will Save You Money">
            <a:extLst>
              <a:ext uri="{FF2B5EF4-FFF2-40B4-BE49-F238E27FC236}">
                <a16:creationId xmlns:a16="http://schemas.microsoft.com/office/drawing/2014/main" id="{113E361B-3E9C-7879-840D-7E0B92DD6F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53" b="8352"/>
          <a:stretch/>
        </p:blipFill>
        <p:spPr bwMode="auto">
          <a:xfrm>
            <a:off x="3611" y="10"/>
            <a:ext cx="1218838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17" name="Group 2058">
            <a:extLst>
              <a:ext uri="{FF2B5EF4-FFF2-40B4-BE49-F238E27FC236}">
                <a16:creationId xmlns:a16="http://schemas.microsoft.com/office/drawing/2014/main" id="{1D4E244F-B3CC-4EA6-AEF8-9C10A9F2D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118" name="Round Diagonal Corner Rectangle 7">
              <a:extLst>
                <a:ext uri="{FF2B5EF4-FFF2-40B4-BE49-F238E27FC236}">
                  <a16:creationId xmlns:a16="http://schemas.microsoft.com/office/drawing/2014/main" id="{3ADF6A4B-498A-43D2-93FC-45D1C94E1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19" name="Group 2060">
              <a:extLst>
                <a:ext uri="{FF2B5EF4-FFF2-40B4-BE49-F238E27FC236}">
                  <a16:creationId xmlns:a16="http://schemas.microsoft.com/office/drawing/2014/main" id="{2234058F-4A78-4BDB-BB4C-D5C3A3A50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120" name="Freeform 32">
                <a:extLst>
                  <a:ext uri="{FF2B5EF4-FFF2-40B4-BE49-F238E27FC236}">
                    <a16:creationId xmlns:a16="http://schemas.microsoft.com/office/drawing/2014/main" id="{81923CAD-9918-44BE-9706-67D58C9723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ro-RO"/>
              </a:p>
            </p:txBody>
          </p:sp>
          <p:sp>
            <p:nvSpPr>
              <p:cNvPr id="2121" name="Freeform 33">
                <a:extLst>
                  <a:ext uri="{FF2B5EF4-FFF2-40B4-BE49-F238E27FC236}">
                    <a16:creationId xmlns:a16="http://schemas.microsoft.com/office/drawing/2014/main" id="{DB4D2157-45E9-4E6B-B4F9-872B39F133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ro-RO"/>
              </a:p>
            </p:txBody>
          </p:sp>
          <p:sp>
            <p:nvSpPr>
              <p:cNvPr id="2122" name="Freeform 34">
                <a:extLst>
                  <a:ext uri="{FF2B5EF4-FFF2-40B4-BE49-F238E27FC236}">
                    <a16:creationId xmlns:a16="http://schemas.microsoft.com/office/drawing/2014/main" id="{3AF950BB-DE8F-4B49-8982-2DF7730EE3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ro-RO"/>
              </a:p>
            </p:txBody>
          </p:sp>
          <p:sp>
            <p:nvSpPr>
              <p:cNvPr id="2123" name="Freeform 37">
                <a:extLst>
                  <a:ext uri="{FF2B5EF4-FFF2-40B4-BE49-F238E27FC236}">
                    <a16:creationId xmlns:a16="http://schemas.microsoft.com/office/drawing/2014/main" id="{AE9B44C5-8A5E-4526-99B4-DBB63CC2D1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ro-RO"/>
              </a:p>
            </p:txBody>
          </p:sp>
        </p:grpSp>
        <p:grpSp>
          <p:nvGrpSpPr>
            <p:cNvPr id="2124" name="Group 2061">
              <a:extLst>
                <a:ext uri="{FF2B5EF4-FFF2-40B4-BE49-F238E27FC236}">
                  <a16:creationId xmlns:a16="http://schemas.microsoft.com/office/drawing/2014/main" id="{A910EF9E-D7FF-4921-A289-5AB046461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125" name="Freeform 35">
                <a:extLst>
                  <a:ext uri="{FF2B5EF4-FFF2-40B4-BE49-F238E27FC236}">
                    <a16:creationId xmlns:a16="http://schemas.microsoft.com/office/drawing/2014/main" id="{5D1500E8-0351-4B53-9578-09F33B26CE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ro-RO"/>
              </a:p>
            </p:txBody>
          </p:sp>
          <p:sp>
            <p:nvSpPr>
              <p:cNvPr id="2126" name="Freeform 36">
                <a:extLst>
                  <a:ext uri="{FF2B5EF4-FFF2-40B4-BE49-F238E27FC236}">
                    <a16:creationId xmlns:a16="http://schemas.microsoft.com/office/drawing/2014/main" id="{65A2BF85-98D8-4340-AF82-808A1EC255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ro-RO"/>
              </a:p>
            </p:txBody>
          </p:sp>
          <p:sp>
            <p:nvSpPr>
              <p:cNvPr id="2127" name="Freeform 38">
                <a:extLst>
                  <a:ext uri="{FF2B5EF4-FFF2-40B4-BE49-F238E27FC236}">
                    <a16:creationId xmlns:a16="http://schemas.microsoft.com/office/drawing/2014/main" id="{B0441C99-23C8-42B2-A9A2-36F6CE6BA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ro-RO"/>
              </a:p>
            </p:txBody>
          </p:sp>
          <p:sp>
            <p:nvSpPr>
              <p:cNvPr id="2128" name="Freeform 39">
                <a:extLst>
                  <a:ext uri="{FF2B5EF4-FFF2-40B4-BE49-F238E27FC236}">
                    <a16:creationId xmlns:a16="http://schemas.microsoft.com/office/drawing/2014/main" id="{3304648D-1287-492A-A76B-4724456AE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ro-RO"/>
              </a:p>
            </p:txBody>
          </p:sp>
          <p:sp>
            <p:nvSpPr>
              <p:cNvPr id="2129" name="Freeform 40">
                <a:extLst>
                  <a:ext uri="{FF2B5EF4-FFF2-40B4-BE49-F238E27FC236}">
                    <a16:creationId xmlns:a16="http://schemas.microsoft.com/office/drawing/2014/main" id="{32B78AFE-D9B6-41B5-B593-4B797DA21E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ro-RO"/>
              </a:p>
            </p:txBody>
          </p:sp>
          <p:sp>
            <p:nvSpPr>
              <p:cNvPr id="2130" name="Rectangle 41">
                <a:extLst>
                  <a:ext uri="{FF2B5EF4-FFF2-40B4-BE49-F238E27FC236}">
                    <a16:creationId xmlns:a16="http://schemas.microsoft.com/office/drawing/2014/main" id="{BCA10968-EDF7-42D6-90B0-53A80026F8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ro-RO"/>
              </a:p>
            </p:txBody>
          </p:sp>
        </p:grpSp>
        <p:grpSp>
          <p:nvGrpSpPr>
            <p:cNvPr id="2131" name="Group 2062">
              <a:extLst>
                <a:ext uri="{FF2B5EF4-FFF2-40B4-BE49-F238E27FC236}">
                  <a16:creationId xmlns:a16="http://schemas.microsoft.com/office/drawing/2014/main" id="{AD1EB8D8-CD83-45AD-9D5A-A9E2D3C11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132" name="Freeform 32">
                <a:extLst>
                  <a:ext uri="{FF2B5EF4-FFF2-40B4-BE49-F238E27FC236}">
                    <a16:creationId xmlns:a16="http://schemas.microsoft.com/office/drawing/2014/main" id="{8A6D937B-952D-4A1B-BF33-2FEEE73675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ro-RO"/>
              </a:p>
            </p:txBody>
          </p:sp>
          <p:sp>
            <p:nvSpPr>
              <p:cNvPr id="2133" name="Freeform 33">
                <a:extLst>
                  <a:ext uri="{FF2B5EF4-FFF2-40B4-BE49-F238E27FC236}">
                    <a16:creationId xmlns:a16="http://schemas.microsoft.com/office/drawing/2014/main" id="{B1150F7C-2943-4E9B-9DE9-A6BFE2646E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ro-RO"/>
              </a:p>
            </p:txBody>
          </p:sp>
          <p:sp>
            <p:nvSpPr>
              <p:cNvPr id="2134" name="Freeform 34">
                <a:extLst>
                  <a:ext uri="{FF2B5EF4-FFF2-40B4-BE49-F238E27FC236}">
                    <a16:creationId xmlns:a16="http://schemas.microsoft.com/office/drawing/2014/main" id="{A4C8781F-2B1E-44FB-A324-F38A31F0C4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ro-RO"/>
              </a:p>
            </p:txBody>
          </p:sp>
          <p:sp>
            <p:nvSpPr>
              <p:cNvPr id="2135" name="Freeform 37">
                <a:extLst>
                  <a:ext uri="{FF2B5EF4-FFF2-40B4-BE49-F238E27FC236}">
                    <a16:creationId xmlns:a16="http://schemas.microsoft.com/office/drawing/2014/main" id="{D03FBB69-F351-4E02-8966-FCEF0F202A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ro-RO"/>
              </a:p>
            </p:txBody>
          </p:sp>
        </p:grpSp>
        <p:grpSp>
          <p:nvGrpSpPr>
            <p:cNvPr id="2136" name="Group 2063">
              <a:extLst>
                <a:ext uri="{FF2B5EF4-FFF2-40B4-BE49-F238E27FC236}">
                  <a16:creationId xmlns:a16="http://schemas.microsoft.com/office/drawing/2014/main" id="{B201A811-52F0-4094-9436-ED11EA904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137" name="Freeform 35">
                <a:extLst>
                  <a:ext uri="{FF2B5EF4-FFF2-40B4-BE49-F238E27FC236}">
                    <a16:creationId xmlns:a16="http://schemas.microsoft.com/office/drawing/2014/main" id="{9FC3980B-D9F9-442F-9A4E-C7F4E8D102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ro-RO"/>
              </a:p>
            </p:txBody>
          </p:sp>
          <p:sp>
            <p:nvSpPr>
              <p:cNvPr id="2138" name="Freeform 36">
                <a:extLst>
                  <a:ext uri="{FF2B5EF4-FFF2-40B4-BE49-F238E27FC236}">
                    <a16:creationId xmlns:a16="http://schemas.microsoft.com/office/drawing/2014/main" id="{910EFCEE-C831-466C-AC2F-94F88DBC0D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ro-RO"/>
              </a:p>
            </p:txBody>
          </p:sp>
          <p:sp>
            <p:nvSpPr>
              <p:cNvPr id="2139" name="Freeform 38">
                <a:extLst>
                  <a:ext uri="{FF2B5EF4-FFF2-40B4-BE49-F238E27FC236}">
                    <a16:creationId xmlns:a16="http://schemas.microsoft.com/office/drawing/2014/main" id="{2615A3E9-7D96-4000-98B6-AEEF6A6433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ro-RO"/>
              </a:p>
            </p:txBody>
          </p:sp>
          <p:sp>
            <p:nvSpPr>
              <p:cNvPr id="2140" name="Freeform 39">
                <a:extLst>
                  <a:ext uri="{FF2B5EF4-FFF2-40B4-BE49-F238E27FC236}">
                    <a16:creationId xmlns:a16="http://schemas.microsoft.com/office/drawing/2014/main" id="{32C5195D-6336-43F8-B899-DF72D2AE86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ro-RO"/>
              </a:p>
            </p:txBody>
          </p:sp>
          <p:sp>
            <p:nvSpPr>
              <p:cNvPr id="2141" name="Freeform 40">
                <a:extLst>
                  <a:ext uri="{FF2B5EF4-FFF2-40B4-BE49-F238E27FC236}">
                    <a16:creationId xmlns:a16="http://schemas.microsoft.com/office/drawing/2014/main" id="{8ABD3FAB-A4EA-4D58-8742-268B17D11E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ro-RO"/>
              </a:p>
            </p:txBody>
          </p:sp>
          <p:sp>
            <p:nvSpPr>
              <p:cNvPr id="2142" name="Rectangle 41">
                <a:extLst>
                  <a:ext uri="{FF2B5EF4-FFF2-40B4-BE49-F238E27FC236}">
                    <a16:creationId xmlns:a16="http://schemas.microsoft.com/office/drawing/2014/main" id="{A9C0472A-2593-4A0C-A011-A742360A06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ro-RO"/>
              </a:p>
            </p:txBody>
          </p:sp>
        </p:grpSp>
      </p:grpSp>
      <p:sp>
        <p:nvSpPr>
          <p:cNvPr id="2" name="Titlu 1">
            <a:extLst>
              <a:ext uri="{FF2B5EF4-FFF2-40B4-BE49-F238E27FC236}">
                <a16:creationId xmlns:a16="http://schemas.microsoft.com/office/drawing/2014/main" id="{61F81486-A6B9-1486-190A-E78E4F322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843" y="840317"/>
            <a:ext cx="9905998" cy="54186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Utilizari</a:t>
            </a:r>
            <a:r>
              <a:rPr lang="en-US" dirty="0"/>
              <a:t>:</a:t>
            </a:r>
            <a:endParaRPr lang="ro-RO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99854CBB-BACD-3255-95E0-1A8C8DF9F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382185"/>
            <a:ext cx="9905999" cy="4569035"/>
          </a:xfrm>
        </p:spPr>
        <p:txBody>
          <a:bodyPr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ro-RO" sz="1700" dirty="0">
                <a:latin typeface="Aptos" panose="020B0004020202020204" pitchFamily="34" charset="0"/>
              </a:rPr>
              <a:t>Acest proiect poate fi aplicat în diverse situa</a:t>
            </a:r>
            <a:r>
              <a:rPr lang="en-US" sz="1700" dirty="0">
                <a:latin typeface="Aptos" panose="020B0004020202020204" pitchFamily="34" charset="0"/>
              </a:rPr>
              <a:t>t</a:t>
            </a:r>
            <a:r>
              <a:rPr lang="ro-RO" sz="1700" dirty="0">
                <a:latin typeface="Aptos" panose="020B0004020202020204" pitchFamily="34" charset="0"/>
              </a:rPr>
              <a:t>ii pentru a economisi energie electric</a:t>
            </a:r>
            <a:r>
              <a:rPr lang="en-US" sz="1700" dirty="0">
                <a:latin typeface="Aptos" panose="020B0004020202020204" pitchFamily="34" charset="0"/>
              </a:rPr>
              <a:t>a</a:t>
            </a:r>
            <a:r>
              <a:rPr lang="ro-RO" sz="1700" dirty="0">
                <a:latin typeface="Aptos" panose="020B0004020202020204" pitchFamily="34" charset="0"/>
              </a:rPr>
              <a:t> </a:t>
            </a:r>
            <a:r>
              <a:rPr lang="en-US" sz="1700" dirty="0">
                <a:latin typeface="Aptos" panose="020B0004020202020204" pitchFamily="34" charset="0"/>
              </a:rPr>
              <a:t>s</a:t>
            </a:r>
            <a:r>
              <a:rPr lang="ro-RO" sz="1700" dirty="0">
                <a:latin typeface="Aptos" panose="020B0004020202020204" pitchFamily="34" charset="0"/>
              </a:rPr>
              <a:t>i a reduce costurile de iluminare. </a:t>
            </a:r>
            <a:r>
              <a:rPr lang="ro-RO" sz="1700" dirty="0" err="1">
                <a:latin typeface="Aptos" panose="020B0004020202020204" pitchFamily="34" charset="0"/>
              </a:rPr>
              <a:t>Iat</a:t>
            </a:r>
            <a:r>
              <a:rPr lang="en-US" sz="1700" dirty="0">
                <a:latin typeface="Aptos" panose="020B0004020202020204" pitchFamily="34" charset="0"/>
              </a:rPr>
              <a:t>a</a:t>
            </a:r>
            <a:r>
              <a:rPr lang="ro-RO" sz="1700" dirty="0">
                <a:latin typeface="Aptos" panose="020B0004020202020204" pitchFamily="34" charset="0"/>
              </a:rPr>
              <a:t> câteva exemple de utilizare în via</a:t>
            </a:r>
            <a:r>
              <a:rPr lang="en-US" sz="1700" dirty="0">
                <a:latin typeface="Aptos" panose="020B0004020202020204" pitchFamily="34" charset="0"/>
              </a:rPr>
              <a:t>t</a:t>
            </a:r>
            <a:r>
              <a:rPr lang="ro-RO" sz="1700" dirty="0">
                <a:latin typeface="Aptos" panose="020B0004020202020204" pitchFamily="34" charset="0"/>
              </a:rPr>
              <a:t>a de zi cu zi:</a:t>
            </a:r>
          </a:p>
          <a:p>
            <a:pPr>
              <a:lnSpc>
                <a:spcPct val="110000"/>
              </a:lnSpc>
            </a:pPr>
            <a:r>
              <a:rPr lang="ro-RO" sz="1700" b="1" dirty="0">
                <a:latin typeface="Aptos" panose="020B0004020202020204" pitchFamily="34" charset="0"/>
              </a:rPr>
              <a:t>Iluminatul stradal</a:t>
            </a:r>
            <a:r>
              <a:rPr lang="ro-RO" sz="1700" dirty="0">
                <a:latin typeface="Aptos" panose="020B0004020202020204" pitchFamily="34" charset="0"/>
              </a:rPr>
              <a:t>: L</a:t>
            </a:r>
            <a:r>
              <a:rPr lang="en-US" sz="1700" dirty="0">
                <a:latin typeface="Aptos" panose="020B0004020202020204" pitchFamily="34" charset="0"/>
              </a:rPr>
              <a:t>a</a:t>
            </a:r>
            <a:r>
              <a:rPr lang="ro-RO" sz="1700" dirty="0" err="1">
                <a:latin typeface="Aptos" panose="020B0004020202020204" pitchFamily="34" charset="0"/>
              </a:rPr>
              <a:t>mpile</a:t>
            </a:r>
            <a:r>
              <a:rPr lang="ro-RO" sz="1700" dirty="0">
                <a:latin typeface="Aptos" panose="020B0004020202020204" pitchFamily="34" charset="0"/>
              </a:rPr>
              <a:t> stradale pot fi echipate cu acest sistem pentru a se aprinde automat doar atunci c</a:t>
            </a:r>
            <a:r>
              <a:rPr lang="en-US" sz="1700" dirty="0">
                <a:latin typeface="Aptos" panose="020B0004020202020204" pitchFamily="34" charset="0"/>
              </a:rPr>
              <a:t>a</a:t>
            </a:r>
            <a:r>
              <a:rPr lang="ro-RO" sz="1700" dirty="0" err="1">
                <a:latin typeface="Aptos" panose="020B0004020202020204" pitchFamily="34" charset="0"/>
              </a:rPr>
              <a:t>nd</a:t>
            </a:r>
            <a:r>
              <a:rPr lang="ro-RO" sz="1700" dirty="0">
                <a:latin typeface="Aptos" panose="020B0004020202020204" pitchFamily="34" charset="0"/>
              </a:rPr>
              <a:t> lumina natural</a:t>
            </a:r>
            <a:r>
              <a:rPr lang="en-US" sz="1700" dirty="0">
                <a:latin typeface="Aptos" panose="020B0004020202020204" pitchFamily="34" charset="0"/>
              </a:rPr>
              <a:t>a</a:t>
            </a:r>
            <a:r>
              <a:rPr lang="ro-RO" sz="1700" dirty="0">
                <a:latin typeface="Aptos" panose="020B0004020202020204" pitchFamily="34" charset="0"/>
              </a:rPr>
              <a:t> este insuficient</a:t>
            </a:r>
            <a:r>
              <a:rPr lang="en-US" sz="1700" dirty="0">
                <a:latin typeface="Aptos" panose="020B0004020202020204" pitchFamily="34" charset="0"/>
              </a:rPr>
              <a:t>a</a:t>
            </a:r>
            <a:r>
              <a:rPr lang="ro-RO" sz="1700" dirty="0">
                <a:latin typeface="Aptos" panose="020B0004020202020204" pitchFamily="34" charset="0"/>
              </a:rPr>
              <a:t>, economisind energie pe timpul zilei.</a:t>
            </a:r>
          </a:p>
          <a:p>
            <a:pPr>
              <a:lnSpc>
                <a:spcPct val="110000"/>
              </a:lnSpc>
            </a:pPr>
            <a:r>
              <a:rPr lang="ro-RO" sz="1700" b="1" dirty="0">
                <a:latin typeface="Aptos" panose="020B0004020202020204" pitchFamily="34" charset="0"/>
              </a:rPr>
              <a:t>Iluminatul </a:t>
            </a:r>
            <a:r>
              <a:rPr lang="en-US" sz="1700" b="1" dirty="0" err="1">
                <a:latin typeface="Aptos" panose="020B0004020202020204" pitchFamily="34" charset="0"/>
              </a:rPr>
              <a:t>i</a:t>
            </a:r>
            <a:r>
              <a:rPr lang="ro-RO" sz="1700" b="1" dirty="0">
                <a:latin typeface="Aptos" panose="020B0004020202020204" pitchFamily="34" charset="0"/>
              </a:rPr>
              <a:t>n parc</a:t>
            </a:r>
            <a:r>
              <a:rPr lang="en-US" sz="1700" b="1" dirty="0">
                <a:latin typeface="Aptos" panose="020B0004020202020204" pitchFamily="34" charset="0"/>
              </a:rPr>
              <a:t>a</a:t>
            </a:r>
            <a:r>
              <a:rPr lang="ro-RO" sz="1700" b="1" dirty="0" err="1">
                <a:latin typeface="Aptos" panose="020B0004020202020204" pitchFamily="34" charset="0"/>
              </a:rPr>
              <a:t>ri</a:t>
            </a:r>
            <a:r>
              <a:rPr lang="ro-RO" sz="1700" dirty="0">
                <a:latin typeface="Aptos" panose="020B0004020202020204" pitchFamily="34" charset="0"/>
              </a:rPr>
              <a:t>: </a:t>
            </a:r>
            <a:r>
              <a:rPr lang="en-US" sz="1700" dirty="0">
                <a:latin typeface="Aptos" panose="020B0004020202020204" pitchFamily="34" charset="0"/>
              </a:rPr>
              <a:t>I</a:t>
            </a:r>
            <a:r>
              <a:rPr lang="ro-RO" sz="1700" dirty="0">
                <a:latin typeface="Aptos" panose="020B0004020202020204" pitchFamily="34" charset="0"/>
              </a:rPr>
              <a:t>n parc</a:t>
            </a:r>
            <a:r>
              <a:rPr lang="en-US" sz="1700" dirty="0">
                <a:latin typeface="Aptos" panose="020B0004020202020204" pitchFamily="34" charset="0"/>
              </a:rPr>
              <a:t>a</a:t>
            </a:r>
            <a:r>
              <a:rPr lang="ro-RO" sz="1700" dirty="0">
                <a:latin typeface="Aptos" panose="020B0004020202020204" pitchFamily="34" charset="0"/>
              </a:rPr>
              <a:t>rile exterioare sau subterane, sistemul poate controla luminile astfel </a:t>
            </a:r>
            <a:r>
              <a:rPr lang="en-US" sz="1700" dirty="0" err="1">
                <a:latin typeface="Aptos" panose="020B0004020202020204" pitchFamily="34" charset="0"/>
              </a:rPr>
              <a:t>i</a:t>
            </a:r>
            <a:r>
              <a:rPr lang="ro-RO" sz="1700" dirty="0" err="1">
                <a:latin typeface="Aptos" panose="020B0004020202020204" pitchFamily="34" charset="0"/>
              </a:rPr>
              <a:t>nc</a:t>
            </a:r>
            <a:r>
              <a:rPr lang="en-US" sz="1700" dirty="0">
                <a:latin typeface="Aptos" panose="020B0004020202020204" pitchFamily="34" charset="0"/>
              </a:rPr>
              <a:t>a</a:t>
            </a:r>
            <a:r>
              <a:rPr lang="ro-RO" sz="1700" dirty="0">
                <a:latin typeface="Aptos" panose="020B0004020202020204" pitchFamily="34" charset="0"/>
              </a:rPr>
              <a:t>t acestea s</a:t>
            </a:r>
            <a:r>
              <a:rPr lang="en-US" sz="1700" dirty="0">
                <a:latin typeface="Aptos" panose="020B0004020202020204" pitchFamily="34" charset="0"/>
              </a:rPr>
              <a:t>a</a:t>
            </a:r>
            <a:r>
              <a:rPr lang="ro-RO" sz="1700" dirty="0">
                <a:latin typeface="Aptos" panose="020B0004020202020204" pitchFamily="34" charset="0"/>
              </a:rPr>
              <a:t> se aprind</a:t>
            </a:r>
            <a:r>
              <a:rPr lang="en-US" sz="1700" dirty="0">
                <a:latin typeface="Aptos" panose="020B0004020202020204" pitchFamily="34" charset="0"/>
              </a:rPr>
              <a:t>a</a:t>
            </a:r>
            <a:r>
              <a:rPr lang="ro-RO" sz="1700" dirty="0">
                <a:latin typeface="Aptos" panose="020B0004020202020204" pitchFamily="34" charset="0"/>
              </a:rPr>
              <a:t> doar c</a:t>
            </a:r>
            <a:r>
              <a:rPr lang="en-US" sz="1700" dirty="0">
                <a:latin typeface="Aptos" panose="020B0004020202020204" pitchFamily="34" charset="0"/>
              </a:rPr>
              <a:t>a</a:t>
            </a:r>
            <a:r>
              <a:rPr lang="ro-RO" sz="1700" dirty="0" err="1">
                <a:latin typeface="Aptos" panose="020B0004020202020204" pitchFamily="34" charset="0"/>
              </a:rPr>
              <a:t>nd</a:t>
            </a:r>
            <a:r>
              <a:rPr lang="ro-RO" sz="1700" dirty="0">
                <a:latin typeface="Aptos" panose="020B0004020202020204" pitchFamily="34" charset="0"/>
              </a:rPr>
              <a:t> este necesar, asigur</a:t>
            </a:r>
            <a:r>
              <a:rPr lang="en-US" sz="1700" dirty="0">
                <a:latin typeface="Aptos" panose="020B0004020202020204" pitchFamily="34" charset="0"/>
              </a:rPr>
              <a:t>a</a:t>
            </a:r>
            <a:r>
              <a:rPr lang="ro-RO" sz="1700" dirty="0" err="1">
                <a:latin typeface="Aptos" panose="020B0004020202020204" pitchFamily="34" charset="0"/>
              </a:rPr>
              <a:t>nd</a:t>
            </a:r>
            <a:r>
              <a:rPr lang="ro-RO" sz="1700" dirty="0">
                <a:latin typeface="Aptos" panose="020B0004020202020204" pitchFamily="34" charset="0"/>
              </a:rPr>
              <a:t> vizibilitate </a:t>
            </a:r>
            <a:r>
              <a:rPr lang="en-US" sz="1700" dirty="0">
                <a:latin typeface="Aptos" panose="020B0004020202020204" pitchFamily="34" charset="0"/>
              </a:rPr>
              <a:t>s</a:t>
            </a:r>
            <a:r>
              <a:rPr lang="ro-RO" sz="1700" dirty="0">
                <a:latin typeface="Aptos" panose="020B0004020202020204" pitchFamily="34" charset="0"/>
              </a:rPr>
              <a:t>i </a:t>
            </a:r>
            <a:r>
              <a:rPr lang="ro-RO" sz="1700" dirty="0" err="1">
                <a:latin typeface="Aptos" panose="020B0004020202020204" pitchFamily="34" charset="0"/>
              </a:rPr>
              <a:t>siguran</a:t>
            </a:r>
            <a:r>
              <a:rPr lang="en-US" sz="1700" dirty="0">
                <a:latin typeface="Aptos" panose="020B0004020202020204" pitchFamily="34" charset="0"/>
              </a:rPr>
              <a:t>ta</a:t>
            </a:r>
            <a:r>
              <a:rPr lang="ro-RO" sz="1700" dirty="0">
                <a:latin typeface="Aptos" panose="020B0004020202020204" pitchFamily="34" charset="0"/>
              </a:rPr>
              <a:t> </a:t>
            </a:r>
            <a:r>
              <a:rPr lang="en-US" sz="1700" dirty="0" err="1">
                <a:latin typeface="Aptos" panose="020B0004020202020204" pitchFamily="34" charset="0"/>
              </a:rPr>
              <a:t>i</a:t>
            </a:r>
            <a:r>
              <a:rPr lang="ro-RO" sz="1700" dirty="0">
                <a:latin typeface="Aptos" panose="020B0004020202020204" pitchFamily="34" charset="0"/>
              </a:rPr>
              <a:t>n mod economic.</a:t>
            </a:r>
          </a:p>
          <a:p>
            <a:pPr>
              <a:lnSpc>
                <a:spcPct val="110000"/>
              </a:lnSpc>
            </a:pPr>
            <a:r>
              <a:rPr lang="ro-RO" sz="1700" b="1" dirty="0">
                <a:latin typeface="Aptos" panose="020B0004020202020204" pitchFamily="34" charset="0"/>
              </a:rPr>
              <a:t>Cl</a:t>
            </a:r>
            <a:r>
              <a:rPr lang="en-US" sz="1700" b="1" dirty="0">
                <a:latin typeface="Aptos" panose="020B0004020202020204" pitchFamily="34" charset="0"/>
              </a:rPr>
              <a:t>a</a:t>
            </a:r>
            <a:r>
              <a:rPr lang="ro-RO" sz="1700" b="1" dirty="0" err="1">
                <a:latin typeface="Aptos" panose="020B0004020202020204" pitchFamily="34" charset="0"/>
              </a:rPr>
              <a:t>diri</a:t>
            </a:r>
            <a:r>
              <a:rPr lang="ro-RO" sz="1700" b="1" dirty="0">
                <a:latin typeface="Aptos" panose="020B0004020202020204" pitchFamily="34" charset="0"/>
              </a:rPr>
              <a:t> de birouri</a:t>
            </a:r>
            <a:r>
              <a:rPr lang="ro-RO" sz="1700" dirty="0">
                <a:latin typeface="Aptos" panose="020B0004020202020204" pitchFamily="34" charset="0"/>
              </a:rPr>
              <a:t>: </a:t>
            </a:r>
            <a:r>
              <a:rPr lang="en-US" sz="1700" dirty="0">
                <a:latin typeface="Aptos" panose="020B0004020202020204" pitchFamily="34" charset="0"/>
              </a:rPr>
              <a:t>I</a:t>
            </a:r>
            <a:r>
              <a:rPr lang="ro-RO" sz="1700" dirty="0">
                <a:latin typeface="Aptos" panose="020B0004020202020204" pitchFamily="34" charset="0"/>
              </a:rPr>
              <a:t>n birouri, coridoare </a:t>
            </a:r>
            <a:r>
              <a:rPr lang="en-US" sz="1700" dirty="0">
                <a:latin typeface="Aptos" panose="020B0004020202020204" pitchFamily="34" charset="0"/>
              </a:rPr>
              <a:t>s</a:t>
            </a:r>
            <a:r>
              <a:rPr lang="ro-RO" sz="1700" dirty="0">
                <a:latin typeface="Aptos" panose="020B0004020202020204" pitchFamily="34" charset="0"/>
              </a:rPr>
              <a:t>i s</a:t>
            </a:r>
            <a:r>
              <a:rPr lang="en-US" sz="1700" dirty="0">
                <a:latin typeface="Aptos" panose="020B0004020202020204" pitchFamily="34" charset="0"/>
              </a:rPr>
              <a:t>a</a:t>
            </a:r>
            <a:r>
              <a:rPr lang="ro-RO" sz="1700" dirty="0">
                <a:latin typeface="Aptos" panose="020B0004020202020204" pitchFamily="34" charset="0"/>
              </a:rPr>
              <a:t>li de </a:t>
            </a:r>
            <a:r>
              <a:rPr lang="ro-RO" sz="1700" dirty="0" err="1">
                <a:latin typeface="Aptos" panose="020B0004020202020204" pitchFamily="34" charset="0"/>
              </a:rPr>
              <a:t>conferin</a:t>
            </a:r>
            <a:r>
              <a:rPr lang="en-US" sz="1700" dirty="0">
                <a:latin typeface="Aptos" panose="020B0004020202020204" pitchFamily="34" charset="0"/>
              </a:rPr>
              <a:t>t</a:t>
            </a:r>
            <a:r>
              <a:rPr lang="ro-RO" sz="1700" dirty="0">
                <a:latin typeface="Aptos" panose="020B0004020202020204" pitchFamily="34" charset="0"/>
              </a:rPr>
              <a:t>e, acest sistem poate ajusta automat iluminarea </a:t>
            </a:r>
            <a:r>
              <a:rPr lang="en-US" sz="1700" dirty="0" err="1">
                <a:latin typeface="Aptos" panose="020B0004020202020204" pitchFamily="34" charset="0"/>
              </a:rPr>
              <a:t>i</a:t>
            </a:r>
            <a:r>
              <a:rPr lang="ro-RO" sz="1700" dirty="0">
                <a:latin typeface="Aptos" panose="020B0004020202020204" pitchFamily="34" charset="0"/>
              </a:rPr>
              <a:t>n </a:t>
            </a:r>
            <a:r>
              <a:rPr lang="ro-RO" sz="1700" dirty="0" err="1">
                <a:latin typeface="Aptos" panose="020B0004020202020204" pitchFamily="34" charset="0"/>
              </a:rPr>
              <a:t>func</a:t>
            </a:r>
            <a:r>
              <a:rPr lang="en-US" sz="1700" dirty="0">
                <a:latin typeface="Aptos" panose="020B0004020202020204" pitchFamily="34" charset="0"/>
              </a:rPr>
              <a:t>t</a:t>
            </a:r>
            <a:r>
              <a:rPr lang="ro-RO" sz="1700" dirty="0">
                <a:latin typeface="Aptos" panose="020B0004020202020204" pitchFamily="34" charset="0"/>
              </a:rPr>
              <a:t>ie de lumina natural</a:t>
            </a:r>
            <a:r>
              <a:rPr lang="en-US" sz="1700" dirty="0">
                <a:latin typeface="Aptos" panose="020B0004020202020204" pitchFamily="34" charset="0"/>
              </a:rPr>
              <a:t>s</a:t>
            </a:r>
            <a:r>
              <a:rPr lang="ro-RO" sz="1700" dirty="0">
                <a:latin typeface="Aptos" panose="020B0004020202020204" pitchFamily="34" charset="0"/>
              </a:rPr>
              <a:t> disponibil</a:t>
            </a:r>
            <a:r>
              <a:rPr lang="en-US" sz="1700" dirty="0">
                <a:latin typeface="Aptos" panose="020B0004020202020204" pitchFamily="34" charset="0"/>
              </a:rPr>
              <a:t>s</a:t>
            </a:r>
            <a:r>
              <a:rPr lang="ro-RO" sz="1700" dirty="0">
                <a:latin typeface="Aptos" panose="020B0004020202020204" pitchFamily="34" charset="0"/>
              </a:rPr>
              <a:t>, contribuind la un mediu de lucru eficient energetic.</a:t>
            </a:r>
          </a:p>
          <a:p>
            <a:pPr>
              <a:lnSpc>
                <a:spcPct val="110000"/>
              </a:lnSpc>
            </a:pPr>
            <a:r>
              <a:rPr lang="ro-RO" sz="1700" b="1" dirty="0" err="1">
                <a:latin typeface="Aptos" panose="020B0004020202020204" pitchFamily="34" charset="0"/>
              </a:rPr>
              <a:t>Locuin</a:t>
            </a:r>
            <a:r>
              <a:rPr lang="en-US" sz="1700" b="1" dirty="0">
                <a:latin typeface="Aptos" panose="020B0004020202020204" pitchFamily="34" charset="0"/>
              </a:rPr>
              <a:t>t</a:t>
            </a:r>
            <a:r>
              <a:rPr lang="ro-RO" sz="1700" b="1" dirty="0">
                <a:latin typeface="Aptos" panose="020B0004020202020204" pitchFamily="34" charset="0"/>
              </a:rPr>
              <a:t>e inteligente</a:t>
            </a:r>
            <a:r>
              <a:rPr lang="ro-RO" sz="1700" dirty="0">
                <a:latin typeface="Aptos" panose="020B0004020202020204" pitchFamily="34" charset="0"/>
              </a:rPr>
              <a:t>: </a:t>
            </a:r>
            <a:r>
              <a:rPr lang="en-US" sz="1700" dirty="0">
                <a:latin typeface="Aptos" panose="020B0004020202020204" pitchFamily="34" charset="0"/>
              </a:rPr>
              <a:t>I</a:t>
            </a:r>
            <a:r>
              <a:rPr lang="ro-RO" sz="1700" dirty="0">
                <a:latin typeface="Aptos" panose="020B0004020202020204" pitchFamily="34" charset="0"/>
              </a:rPr>
              <a:t>n </a:t>
            </a:r>
            <a:r>
              <a:rPr lang="ro-RO" sz="1700" dirty="0" err="1">
                <a:latin typeface="Aptos" panose="020B0004020202020204" pitchFamily="34" charset="0"/>
              </a:rPr>
              <a:t>locuin</a:t>
            </a:r>
            <a:r>
              <a:rPr lang="en-US" sz="1700" dirty="0">
                <a:latin typeface="Aptos" panose="020B0004020202020204" pitchFamily="34" charset="0"/>
              </a:rPr>
              <a:t>t</a:t>
            </a:r>
            <a:r>
              <a:rPr lang="ro-RO" sz="1700" dirty="0">
                <a:latin typeface="Aptos" panose="020B0004020202020204" pitchFamily="34" charset="0"/>
              </a:rPr>
              <a:t>ele </a:t>
            </a:r>
            <a:r>
              <a:rPr lang="ro-RO" sz="1700" dirty="0" err="1">
                <a:latin typeface="Aptos" panose="020B0004020202020204" pitchFamily="34" charset="0"/>
              </a:rPr>
              <a:t>smart</a:t>
            </a:r>
            <a:r>
              <a:rPr lang="ro-RO" sz="1700" dirty="0">
                <a:latin typeface="Aptos" panose="020B0004020202020204" pitchFamily="34" charset="0"/>
              </a:rPr>
              <a:t>, acest sistem poate controla iluminatul din camere, asigur</a:t>
            </a:r>
            <a:r>
              <a:rPr lang="en-US" sz="1700" dirty="0">
                <a:latin typeface="Aptos" panose="020B0004020202020204" pitchFamily="34" charset="0"/>
              </a:rPr>
              <a:t>s</a:t>
            </a:r>
            <a:r>
              <a:rPr lang="ro-RO" sz="1700" dirty="0" err="1">
                <a:latin typeface="Aptos" panose="020B0004020202020204" pitchFamily="34" charset="0"/>
              </a:rPr>
              <a:t>nd</a:t>
            </a:r>
            <a:r>
              <a:rPr lang="ro-RO" sz="1700" dirty="0">
                <a:latin typeface="Aptos" panose="020B0004020202020204" pitchFamily="34" charset="0"/>
              </a:rPr>
              <a:t> confort </a:t>
            </a:r>
            <a:r>
              <a:rPr lang="en-US" sz="1700" dirty="0">
                <a:latin typeface="Aptos" panose="020B0004020202020204" pitchFamily="34" charset="0"/>
              </a:rPr>
              <a:t>d</a:t>
            </a:r>
            <a:r>
              <a:rPr lang="ro-RO" sz="1700" dirty="0">
                <a:latin typeface="Aptos" panose="020B0004020202020204" pitchFamily="34" charset="0"/>
              </a:rPr>
              <a:t>i economii prin adaptarea la nivelul de luminozitate ambiental</a:t>
            </a:r>
            <a:r>
              <a:rPr lang="en-US" sz="1700" dirty="0">
                <a:latin typeface="Aptos" panose="020B0004020202020204" pitchFamily="34" charset="0"/>
              </a:rPr>
              <a:t>s</a:t>
            </a:r>
            <a:r>
              <a:rPr lang="ro-RO" sz="1700" dirty="0">
                <a:latin typeface="Aptos" panose="020B0004020202020204" pitchFamily="34" charset="0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ro-RO" sz="1700" dirty="0">
                <a:latin typeface="Aptos" panose="020B0004020202020204" pitchFamily="34" charset="0"/>
              </a:rPr>
              <a:t>Aceste aplicații nu doar c</a:t>
            </a:r>
            <a:r>
              <a:rPr lang="en-US" sz="1700" dirty="0">
                <a:latin typeface="Aptos" panose="020B0004020202020204" pitchFamily="34" charset="0"/>
              </a:rPr>
              <a:t>a</a:t>
            </a:r>
            <a:r>
              <a:rPr lang="ro-RO" sz="1700" dirty="0">
                <a:latin typeface="Aptos" panose="020B0004020202020204" pitchFamily="34" charset="0"/>
              </a:rPr>
              <a:t> ajută la economisirea energiei, dar </a:t>
            </a:r>
            <a:r>
              <a:rPr lang="en-US" sz="1700" dirty="0">
                <a:latin typeface="Aptos" panose="020B0004020202020204" pitchFamily="34" charset="0"/>
              </a:rPr>
              <a:t>s</a:t>
            </a:r>
            <a:r>
              <a:rPr lang="ro-RO" sz="1700" dirty="0">
                <a:latin typeface="Aptos" panose="020B0004020202020204" pitchFamily="34" charset="0"/>
              </a:rPr>
              <a:t>i contribuie la reducerea amprentei de carbon, fiind o </a:t>
            </a:r>
            <a:r>
              <a:rPr lang="ro-RO" sz="1700" dirty="0" err="1">
                <a:latin typeface="Aptos" panose="020B0004020202020204" pitchFamily="34" charset="0"/>
              </a:rPr>
              <a:t>solu</a:t>
            </a:r>
            <a:r>
              <a:rPr lang="en-US" sz="1700" dirty="0" err="1">
                <a:latin typeface="Aptos" panose="020B0004020202020204" pitchFamily="34" charset="0"/>
              </a:rPr>
              <a:t>ti</a:t>
            </a:r>
            <a:r>
              <a:rPr lang="ro-RO" sz="1700" dirty="0">
                <a:latin typeface="Aptos" panose="020B0004020202020204" pitchFamily="34" charset="0"/>
              </a:rPr>
              <a:t>e sustenabil</a:t>
            </a:r>
            <a:r>
              <a:rPr lang="en-US" sz="1700" dirty="0">
                <a:latin typeface="Aptos" panose="020B0004020202020204" pitchFamily="34" charset="0"/>
              </a:rPr>
              <a:t>s</a:t>
            </a:r>
            <a:r>
              <a:rPr lang="ro-RO" sz="1700" dirty="0">
                <a:latin typeface="Aptos" panose="020B0004020202020204" pitchFamily="34" charset="0"/>
              </a:rPr>
              <a:t> </a:t>
            </a:r>
            <a:r>
              <a:rPr lang="en-US" sz="1700" dirty="0" err="1">
                <a:latin typeface="Aptos" panose="020B0004020202020204" pitchFamily="34" charset="0"/>
              </a:rPr>
              <a:t>si</a:t>
            </a:r>
            <a:r>
              <a:rPr lang="ro-RO" sz="1700" dirty="0">
                <a:latin typeface="Aptos" panose="020B0004020202020204" pitchFamily="34" charset="0"/>
              </a:rPr>
              <a:t> </a:t>
            </a:r>
            <a:r>
              <a:rPr lang="ro-RO" sz="1700" dirty="0" err="1">
                <a:latin typeface="Aptos" panose="020B0004020202020204" pitchFamily="34" charset="0"/>
              </a:rPr>
              <a:t>prietenoas</a:t>
            </a:r>
            <a:r>
              <a:rPr lang="en-US" sz="1700" dirty="0">
                <a:latin typeface="Aptos" panose="020B0004020202020204" pitchFamily="34" charset="0"/>
              </a:rPr>
              <a:t>s</a:t>
            </a:r>
            <a:r>
              <a:rPr lang="ro-RO" sz="1700" dirty="0">
                <a:latin typeface="Aptos" panose="020B0004020202020204" pitchFamily="34" charset="0"/>
              </a:rPr>
              <a:t> cu mediul.</a:t>
            </a:r>
          </a:p>
        </p:txBody>
      </p:sp>
    </p:spTree>
    <p:extLst>
      <p:ext uri="{BB962C8B-B14F-4D97-AF65-F5344CB8AC3E}">
        <p14:creationId xmlns:p14="http://schemas.microsoft.com/office/powerpoint/2010/main" val="822083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2E78E5D-53D4-2B5D-44D5-2AF5A7E97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85118"/>
            <a:ext cx="9905998" cy="655111"/>
          </a:xfrm>
        </p:spPr>
        <p:txBody>
          <a:bodyPr/>
          <a:lstStyle/>
          <a:p>
            <a:r>
              <a:rPr lang="en-US" dirty="0" err="1"/>
              <a:t>Codul</a:t>
            </a:r>
            <a:r>
              <a:rPr lang="en-US" dirty="0"/>
              <a:t>:</a:t>
            </a:r>
            <a:endParaRPr lang="ro-RO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037F94A3-6C79-2459-5ABA-67E454202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653144"/>
            <a:ext cx="9905999" cy="5987142"/>
          </a:xfrm>
        </p:spPr>
        <p:txBody>
          <a:bodyPr numCol="2">
            <a:normAutofit/>
          </a:bodyPr>
          <a:lstStyle/>
          <a:p>
            <a:pPr>
              <a:lnSpc>
                <a:spcPct val="100000"/>
              </a:lnSpc>
            </a:pPr>
            <a:r>
              <a:rPr lang="ro-RO" sz="2000" dirty="0">
                <a:latin typeface="Aptos" panose="020B0004020202020204" pitchFamily="34" charset="0"/>
              </a:rPr>
              <a:t>#include &lt;mega164a.h&gt;</a:t>
            </a:r>
          </a:p>
          <a:p>
            <a:pPr>
              <a:lnSpc>
                <a:spcPct val="100000"/>
              </a:lnSpc>
            </a:pPr>
            <a:r>
              <a:rPr lang="ro-RO" sz="2000" dirty="0">
                <a:latin typeface="Aptos" panose="020B0004020202020204" pitchFamily="34" charset="0"/>
              </a:rPr>
              <a:t>#include &lt;</a:t>
            </a:r>
            <a:r>
              <a:rPr lang="ro-RO" sz="2000" dirty="0" err="1">
                <a:latin typeface="Aptos" panose="020B0004020202020204" pitchFamily="34" charset="0"/>
              </a:rPr>
              <a:t>delay.h</a:t>
            </a:r>
            <a:r>
              <a:rPr lang="ro-RO" sz="2000" dirty="0">
                <a:latin typeface="Aptos" panose="020B0004020202020204" pitchFamily="34" charset="0"/>
              </a:rPr>
              <a:t>&gt;</a:t>
            </a:r>
          </a:p>
          <a:p>
            <a:pPr>
              <a:lnSpc>
                <a:spcPct val="100000"/>
              </a:lnSpc>
            </a:pPr>
            <a:r>
              <a:rPr lang="ro-RO" sz="2000" dirty="0">
                <a:latin typeface="Aptos" panose="020B0004020202020204" pitchFamily="34" charset="0"/>
              </a:rPr>
              <a:t>#include &lt;</a:t>
            </a:r>
            <a:r>
              <a:rPr lang="ro-RO" sz="2000" dirty="0" err="1">
                <a:latin typeface="Aptos" panose="020B0004020202020204" pitchFamily="34" charset="0"/>
              </a:rPr>
              <a:t>stdio.h</a:t>
            </a:r>
            <a:r>
              <a:rPr lang="ro-RO" sz="2000" dirty="0">
                <a:latin typeface="Aptos" panose="020B0004020202020204" pitchFamily="34" charset="0"/>
              </a:rPr>
              <a:t>&gt;</a:t>
            </a:r>
          </a:p>
          <a:p>
            <a:pPr>
              <a:lnSpc>
                <a:spcPct val="100000"/>
              </a:lnSpc>
            </a:pPr>
            <a:r>
              <a:rPr lang="ro-RO" sz="2000" dirty="0">
                <a:latin typeface="Aptos" panose="020B0004020202020204" pitchFamily="34" charset="0"/>
              </a:rPr>
              <a:t>#include &lt;</a:t>
            </a:r>
            <a:r>
              <a:rPr lang="ro-RO" sz="2000" dirty="0" err="1">
                <a:latin typeface="Aptos" panose="020B0004020202020204" pitchFamily="34" charset="0"/>
              </a:rPr>
              <a:t>string.h</a:t>
            </a:r>
            <a:r>
              <a:rPr lang="ro-RO" sz="2000" dirty="0">
                <a:latin typeface="Aptos" panose="020B0004020202020204" pitchFamily="34" charset="0"/>
              </a:rPr>
              <a:t>&gt;</a:t>
            </a:r>
          </a:p>
          <a:p>
            <a:pPr>
              <a:lnSpc>
                <a:spcPct val="100000"/>
              </a:lnSpc>
            </a:pPr>
            <a:r>
              <a:rPr lang="ro-RO" sz="2000" dirty="0">
                <a:latin typeface="Aptos" panose="020B0004020202020204" pitchFamily="34" charset="0"/>
              </a:rPr>
              <a:t>#include &lt;</a:t>
            </a:r>
            <a:r>
              <a:rPr lang="ro-RO" sz="2000" dirty="0" err="1">
                <a:latin typeface="Aptos" panose="020B0004020202020204" pitchFamily="34" charset="0"/>
              </a:rPr>
              <a:t>stdlib.h</a:t>
            </a:r>
            <a:r>
              <a:rPr lang="ro-RO" sz="2000" dirty="0">
                <a:latin typeface="Aptos" panose="020B0004020202020204" pitchFamily="34" charset="0"/>
              </a:rPr>
              <a:t>&gt;</a:t>
            </a:r>
          </a:p>
          <a:p>
            <a:pPr>
              <a:lnSpc>
                <a:spcPct val="100000"/>
              </a:lnSpc>
            </a:pPr>
            <a:r>
              <a:rPr lang="ro-RO" sz="2000" dirty="0">
                <a:latin typeface="Aptos" panose="020B0004020202020204" pitchFamily="34" charset="0"/>
              </a:rPr>
              <a:t>#include &lt;</a:t>
            </a:r>
            <a:r>
              <a:rPr lang="ro-RO" sz="2000" dirty="0" err="1">
                <a:latin typeface="Aptos" panose="020B0004020202020204" pitchFamily="34" charset="0"/>
              </a:rPr>
              <a:t>alcd_twi.h</a:t>
            </a:r>
            <a:r>
              <a:rPr lang="ro-RO" sz="2000" dirty="0">
                <a:latin typeface="Aptos" panose="020B0004020202020204" pitchFamily="34" charset="0"/>
              </a:rPr>
              <a:t>&gt;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o-RO" sz="2000" dirty="0">
                <a:latin typeface="Aptos" panose="020B0004020202020204" pitchFamily="34" charset="0"/>
              </a:rPr>
              <a:t>#include &lt;i2c.h&gt;</a:t>
            </a:r>
          </a:p>
          <a:p>
            <a:pPr>
              <a:lnSpc>
                <a:spcPct val="100000"/>
              </a:lnSpc>
            </a:pPr>
            <a:r>
              <a:rPr lang="ro-RO" sz="2000" b="1" dirty="0">
                <a:latin typeface="Aptos" panose="020B0004020202020204" pitchFamily="34" charset="0"/>
              </a:rPr>
              <a:t>Include bibliotecile necesare pentru </a:t>
            </a:r>
            <a:r>
              <a:rPr lang="ro-RO" sz="2000" b="1" dirty="0" err="1">
                <a:latin typeface="Aptos" panose="020B0004020202020204" pitchFamily="34" charset="0"/>
              </a:rPr>
              <a:t>func</a:t>
            </a:r>
            <a:r>
              <a:rPr lang="en-US" sz="2000" b="1" dirty="0">
                <a:latin typeface="Aptos" panose="020B0004020202020204" pitchFamily="34" charset="0"/>
              </a:rPr>
              <a:t>t</a:t>
            </a:r>
            <a:r>
              <a:rPr lang="ro-RO" sz="2000" b="1" dirty="0" err="1">
                <a:latin typeface="Aptos" panose="020B0004020202020204" pitchFamily="34" charset="0"/>
              </a:rPr>
              <a:t>ionarea</a:t>
            </a:r>
            <a:r>
              <a:rPr lang="ro-RO" sz="2000" b="1" dirty="0">
                <a:latin typeface="Aptos" panose="020B0004020202020204" pitchFamily="34" charset="0"/>
              </a:rPr>
              <a:t> </a:t>
            </a:r>
            <a:r>
              <a:rPr lang="ro-RO" sz="2000" b="1" dirty="0" err="1">
                <a:latin typeface="Aptos" panose="020B0004020202020204" pitchFamily="34" charset="0"/>
              </a:rPr>
              <a:t>microcontroller</a:t>
            </a:r>
            <a:r>
              <a:rPr lang="ro-RO" sz="2000" b="1" dirty="0">
                <a:latin typeface="Aptos" panose="020B0004020202020204" pitchFamily="34" charset="0"/>
              </a:rPr>
              <a:t>-ului, </a:t>
            </a:r>
            <a:r>
              <a:rPr lang="en-US" sz="2000" b="1" dirty="0" err="1">
                <a:latin typeface="Aptos" panose="020B0004020202020204" pitchFamily="34" charset="0"/>
              </a:rPr>
              <a:t>i</a:t>
            </a:r>
            <a:r>
              <a:rPr lang="ro-RO" sz="2000" b="1" dirty="0" err="1">
                <a:latin typeface="Aptos" panose="020B0004020202020204" pitchFamily="34" charset="0"/>
              </a:rPr>
              <a:t>nt</a:t>
            </a:r>
            <a:r>
              <a:rPr lang="en-US" sz="2000" b="1" dirty="0">
                <a:latin typeface="Aptos" panose="020B0004020202020204" pitchFamily="34" charset="0"/>
              </a:rPr>
              <a:t>a</a:t>
            </a:r>
            <a:r>
              <a:rPr lang="ro-RO" sz="2000" b="1" dirty="0" err="1">
                <a:latin typeface="Aptos" panose="020B0004020202020204" pitchFamily="34" charset="0"/>
              </a:rPr>
              <a:t>rziere</a:t>
            </a:r>
            <a:r>
              <a:rPr lang="ro-RO" sz="2000" b="1" dirty="0">
                <a:latin typeface="Aptos" panose="020B0004020202020204" pitchFamily="34" charset="0"/>
              </a:rPr>
              <a:t>, intrare/ie</a:t>
            </a:r>
            <a:r>
              <a:rPr lang="en-US" sz="2000" b="1" dirty="0">
                <a:latin typeface="Aptos" panose="020B0004020202020204" pitchFamily="34" charset="0"/>
              </a:rPr>
              <a:t>s</a:t>
            </a:r>
            <a:r>
              <a:rPr lang="ro-RO" sz="2000" b="1" dirty="0" err="1">
                <a:latin typeface="Aptos" panose="020B0004020202020204" pitchFamily="34" charset="0"/>
              </a:rPr>
              <a:t>ire</a:t>
            </a:r>
            <a:r>
              <a:rPr lang="ro-RO" sz="2000" b="1" dirty="0">
                <a:latin typeface="Aptos" panose="020B0004020202020204" pitchFamily="34" charset="0"/>
              </a:rPr>
              <a:t>, </a:t>
            </a:r>
            <a:r>
              <a:rPr lang="ro-RO" sz="2000" b="1" dirty="0" err="1">
                <a:latin typeface="Aptos" panose="020B0004020202020204" pitchFamily="34" charset="0"/>
              </a:rPr>
              <a:t>afi</a:t>
            </a:r>
            <a:r>
              <a:rPr lang="en-US" sz="2000" b="1" dirty="0">
                <a:latin typeface="Aptos" panose="020B0004020202020204" pitchFamily="34" charset="0"/>
              </a:rPr>
              <a:t>s</a:t>
            </a:r>
            <a:r>
              <a:rPr lang="ro-RO" sz="2000" b="1" dirty="0" err="1">
                <a:latin typeface="Aptos" panose="020B0004020202020204" pitchFamily="34" charset="0"/>
              </a:rPr>
              <a:t>aj</a:t>
            </a:r>
            <a:r>
              <a:rPr lang="ro-RO" sz="2000" b="1" dirty="0">
                <a:latin typeface="Aptos" panose="020B0004020202020204" pitchFamily="34" charset="0"/>
              </a:rPr>
              <a:t> LCD </a:t>
            </a:r>
            <a:r>
              <a:rPr lang="en-US" sz="2000" b="1" dirty="0">
                <a:latin typeface="Aptos" panose="020B0004020202020204" pitchFamily="34" charset="0"/>
              </a:rPr>
              <a:t>s</a:t>
            </a:r>
            <a:r>
              <a:rPr lang="ro-RO" sz="2000" b="1" dirty="0">
                <a:latin typeface="Aptos" panose="020B0004020202020204" pitchFamily="34" charset="0"/>
              </a:rPr>
              <a:t>i comunicare I2C.</a:t>
            </a:r>
          </a:p>
          <a:p>
            <a:pPr>
              <a:lnSpc>
                <a:spcPct val="100000"/>
              </a:lnSpc>
            </a:pPr>
            <a:r>
              <a:rPr lang="ro-RO" sz="2000" dirty="0">
                <a:latin typeface="Aptos" panose="020B0004020202020204" pitchFamily="34" charset="0"/>
              </a:rPr>
              <a:t>#define F_CPU 8000000UL</a:t>
            </a:r>
          </a:p>
          <a:p>
            <a:pPr>
              <a:lnSpc>
                <a:spcPct val="100000"/>
              </a:lnSpc>
            </a:pPr>
            <a:r>
              <a:rPr lang="ro-RO" sz="2000" b="1" dirty="0" err="1">
                <a:latin typeface="Aptos" panose="020B0004020202020204" pitchFamily="34" charset="0"/>
              </a:rPr>
              <a:t>Define</a:t>
            </a:r>
            <a:r>
              <a:rPr lang="en-US" sz="2000" b="1" dirty="0">
                <a:latin typeface="Aptos" panose="020B0004020202020204" pitchFamily="34" charset="0"/>
              </a:rPr>
              <a:t>s</a:t>
            </a:r>
            <a:r>
              <a:rPr lang="ro-RO" sz="2000" b="1" dirty="0">
                <a:latin typeface="Aptos" panose="020B0004020202020204" pitchFamily="34" charset="0"/>
              </a:rPr>
              <a:t>te frecvența de ceas a </a:t>
            </a:r>
            <a:r>
              <a:rPr lang="ro-RO" sz="2000" b="1" dirty="0" err="1">
                <a:latin typeface="Aptos" panose="020B0004020202020204" pitchFamily="34" charset="0"/>
              </a:rPr>
              <a:t>microcontroller</a:t>
            </a:r>
            <a:r>
              <a:rPr lang="ro-RO" sz="2000" b="1" dirty="0">
                <a:latin typeface="Aptos" panose="020B0004020202020204" pitchFamily="34" charset="0"/>
              </a:rPr>
              <a:t>-ului la 8 MHz.</a:t>
            </a:r>
            <a:endParaRPr lang="ro-RO" sz="2000" dirty="0">
              <a:latin typeface="Aptos" panose="020B00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ro-RO" sz="2000" dirty="0">
                <a:latin typeface="Aptos" panose="020B0004020202020204" pitchFamily="34" charset="0"/>
              </a:rPr>
              <a:t>#define PCF8574_I2C_ADDRESS 0x27</a:t>
            </a:r>
          </a:p>
          <a:p>
            <a:pPr>
              <a:lnSpc>
                <a:spcPct val="100000"/>
              </a:lnSpc>
            </a:pPr>
            <a:r>
              <a:rPr lang="ro-RO" sz="2000" b="1" dirty="0" err="1">
                <a:latin typeface="Aptos" panose="020B0004020202020204" pitchFamily="34" charset="0"/>
              </a:rPr>
              <a:t>Define</a:t>
            </a:r>
            <a:r>
              <a:rPr lang="en-US" sz="2000" b="1" dirty="0">
                <a:latin typeface="Aptos" panose="020B0004020202020204" pitchFamily="34" charset="0"/>
              </a:rPr>
              <a:t>s</a:t>
            </a:r>
            <a:r>
              <a:rPr lang="ro-RO" sz="2000" b="1" dirty="0">
                <a:latin typeface="Aptos" panose="020B0004020202020204" pitchFamily="34" charset="0"/>
              </a:rPr>
              <a:t>te adresa I2C pentru </a:t>
            </a:r>
            <a:r>
              <a:rPr lang="ro-RO" sz="2000" b="1" dirty="0" err="1">
                <a:latin typeface="Aptos" panose="020B0004020202020204" pitchFamily="34" charset="0"/>
              </a:rPr>
              <a:t>expander-ul</a:t>
            </a:r>
            <a:r>
              <a:rPr lang="ro-RO" sz="2000" b="1" dirty="0">
                <a:latin typeface="Aptos" panose="020B0004020202020204" pitchFamily="34" charset="0"/>
              </a:rPr>
              <a:t> de porturi PCF8574, folosit pentru conectarea la LCD.</a:t>
            </a:r>
          </a:p>
          <a:p>
            <a:pPr>
              <a:lnSpc>
                <a:spcPct val="100000"/>
              </a:lnSpc>
            </a:pPr>
            <a:r>
              <a:rPr lang="ro-RO" sz="2000" dirty="0">
                <a:latin typeface="Aptos" panose="020B0004020202020204" pitchFamily="34" charset="0"/>
              </a:rPr>
              <a:t>#define PRAG_LUMINOZITATE </a:t>
            </a:r>
            <a:r>
              <a:rPr lang="en-US" sz="2000" dirty="0">
                <a:latin typeface="Aptos" panose="020B0004020202020204" pitchFamily="34" charset="0"/>
              </a:rPr>
              <a:t>100</a:t>
            </a:r>
            <a:endParaRPr lang="ro-RO" sz="2000" dirty="0">
              <a:latin typeface="Aptos" panose="020B00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ro-RO" sz="2000" b="1" dirty="0">
                <a:latin typeface="Aptos" panose="020B0004020202020204" pitchFamily="34" charset="0"/>
              </a:rPr>
              <a:t>Definește pragul de luminozitate sub care se consider</a:t>
            </a:r>
            <a:r>
              <a:rPr lang="en-US" sz="2000" b="1" dirty="0">
                <a:latin typeface="Aptos" panose="020B0004020202020204" pitchFamily="34" charset="0"/>
              </a:rPr>
              <a:t>a </a:t>
            </a:r>
            <a:r>
              <a:rPr lang="ro-RO" sz="2000" b="1" dirty="0">
                <a:latin typeface="Aptos" panose="020B0004020202020204" pitchFamily="34" charset="0"/>
              </a:rPr>
              <a:t>c</a:t>
            </a:r>
            <a:r>
              <a:rPr lang="en-US" sz="2000" b="1" dirty="0">
                <a:latin typeface="Aptos" panose="020B0004020202020204" pitchFamily="34" charset="0"/>
              </a:rPr>
              <a:t>a</a:t>
            </a:r>
            <a:r>
              <a:rPr lang="ro-RO" sz="2000" b="1" dirty="0">
                <a:latin typeface="Aptos" panose="020B0004020202020204" pitchFamily="34" charset="0"/>
              </a:rPr>
              <a:t> nu este suficient</a:t>
            </a:r>
            <a:r>
              <a:rPr lang="en-US" sz="2000" b="1" dirty="0">
                <a:latin typeface="Aptos" panose="020B0004020202020204" pitchFamily="34" charset="0"/>
              </a:rPr>
              <a:t>a</a:t>
            </a:r>
            <a:r>
              <a:rPr lang="ro-RO" sz="2000" b="1" dirty="0">
                <a:latin typeface="Aptos" panose="020B0004020202020204" pitchFamily="34" charset="0"/>
              </a:rPr>
              <a:t> lumina</a:t>
            </a:r>
            <a:r>
              <a:rPr lang="en-US" sz="2000" b="1" dirty="0">
                <a:latin typeface="Aptos" panose="020B0004020202020204" pitchFamily="34" charset="0"/>
              </a:rPr>
              <a:t>.</a:t>
            </a:r>
            <a:endParaRPr lang="ro-RO" sz="2000" b="1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141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ED06FE09-EC36-7C99-D373-2B0BF9F74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39486"/>
            <a:ext cx="9905999" cy="6335485"/>
          </a:xfrm>
        </p:spPr>
        <p:txBody>
          <a:bodyPr numCol="2"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o-RO" sz="2000" dirty="0" err="1">
                <a:latin typeface="Aptos" panose="020B0004020202020204" pitchFamily="34" charset="0"/>
              </a:rPr>
              <a:t>void</a:t>
            </a:r>
            <a:r>
              <a:rPr lang="ro-RO" sz="2000" dirty="0">
                <a:latin typeface="Aptos" panose="020B0004020202020204" pitchFamily="34" charset="0"/>
              </a:rPr>
              <a:t> </a:t>
            </a:r>
            <a:r>
              <a:rPr lang="ro-RO" sz="2000" dirty="0" err="1">
                <a:latin typeface="Aptos" panose="020B0004020202020204" pitchFamily="34" charset="0"/>
              </a:rPr>
              <a:t>init_ADC</a:t>
            </a:r>
            <a:r>
              <a:rPr lang="ro-RO" sz="2000" dirty="0">
                <a:latin typeface="Aptos" panose="020B0004020202020204" pitchFamily="34" charset="0"/>
              </a:rPr>
              <a:t>() {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o-RO" sz="2000" dirty="0">
                <a:latin typeface="Aptos" panose="020B0004020202020204" pitchFamily="34" charset="0"/>
              </a:rPr>
              <a:t>    ADMUX |= (1&lt;&lt;REFS0); </a:t>
            </a:r>
            <a:r>
              <a:rPr lang="ro-RO" sz="2000" b="1" dirty="0">
                <a:latin typeface="Aptos" panose="020B0004020202020204" pitchFamily="34" charset="0"/>
              </a:rPr>
              <a:t>// Tensiunea de </a:t>
            </a:r>
            <a:r>
              <a:rPr lang="ro-RO" sz="2000" b="1" dirty="0" err="1">
                <a:latin typeface="Aptos" panose="020B0004020202020204" pitchFamily="34" charset="0"/>
              </a:rPr>
              <a:t>referin</a:t>
            </a:r>
            <a:r>
              <a:rPr lang="en-US" sz="2000" b="1" dirty="0">
                <a:latin typeface="Aptos" panose="020B0004020202020204" pitchFamily="34" charset="0"/>
              </a:rPr>
              <a:t>ta</a:t>
            </a:r>
            <a:r>
              <a:rPr lang="ro-RO" sz="2000" b="1" dirty="0">
                <a:latin typeface="Aptos" panose="020B0004020202020204" pitchFamily="34" charset="0"/>
              </a:rPr>
              <a:t> este AVCC cu cap</a:t>
            </a:r>
            <a:r>
              <a:rPr lang="en-US" sz="2000" b="1" dirty="0">
                <a:latin typeface="Aptos" panose="020B0004020202020204" pitchFamily="34" charset="0"/>
              </a:rPr>
              <a:t>a</a:t>
            </a:r>
            <a:r>
              <a:rPr lang="ro-RO" sz="2000" b="1" dirty="0">
                <a:latin typeface="Aptos" panose="020B0004020202020204" pitchFamily="34" charset="0"/>
              </a:rPr>
              <a:t>t inferior la GND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o-RO" sz="2000" dirty="0">
                <a:latin typeface="Aptos" panose="020B0004020202020204" pitchFamily="34" charset="0"/>
              </a:rPr>
              <a:t>    ADCSRA |= (1&lt;&lt;ADEN) | (1&lt;&lt;ADPS2) | (1&lt;&lt;ADPS1) | (1&lt;&lt;ADPS0); </a:t>
            </a:r>
            <a:r>
              <a:rPr lang="ro-RO" sz="2000" b="1" dirty="0">
                <a:latin typeface="Aptos" panose="020B0004020202020204" pitchFamily="34" charset="0"/>
              </a:rPr>
              <a:t>// </a:t>
            </a:r>
            <a:r>
              <a:rPr lang="ro-RO" sz="2000" b="1" dirty="0" err="1">
                <a:latin typeface="Aptos" panose="020B0004020202020204" pitchFamily="34" charset="0"/>
              </a:rPr>
              <a:t>Activeaz</a:t>
            </a:r>
            <a:r>
              <a:rPr lang="en-US" sz="2000" b="1" dirty="0">
                <a:latin typeface="Aptos" panose="020B0004020202020204" pitchFamily="34" charset="0"/>
              </a:rPr>
              <a:t>a</a:t>
            </a:r>
            <a:r>
              <a:rPr lang="ro-RO" sz="2000" b="1" dirty="0">
                <a:latin typeface="Aptos" panose="020B0004020202020204" pitchFamily="34" charset="0"/>
              </a:rPr>
              <a:t> ADC </a:t>
            </a:r>
            <a:r>
              <a:rPr lang="en-US" sz="2000" b="1" dirty="0">
                <a:latin typeface="Aptos" panose="020B0004020202020204" pitchFamily="34" charset="0"/>
              </a:rPr>
              <a:t>s</a:t>
            </a:r>
            <a:r>
              <a:rPr lang="ro-RO" sz="2000" b="1" dirty="0">
                <a:latin typeface="Aptos" panose="020B0004020202020204" pitchFamily="34" charset="0"/>
              </a:rPr>
              <a:t>i </a:t>
            </a:r>
            <a:r>
              <a:rPr lang="ro-RO" sz="2000" b="1" dirty="0" err="1">
                <a:latin typeface="Aptos" panose="020B0004020202020204" pitchFamily="34" charset="0"/>
              </a:rPr>
              <a:t>seteaz</a:t>
            </a:r>
            <a:r>
              <a:rPr lang="en-US" sz="2000" b="1" dirty="0">
                <a:latin typeface="Aptos" panose="020B0004020202020204" pitchFamily="34" charset="0"/>
              </a:rPr>
              <a:t>a</a:t>
            </a:r>
            <a:r>
              <a:rPr lang="ro-RO" sz="2000" b="1" dirty="0">
                <a:latin typeface="Aptos" panose="020B0004020202020204" pitchFamily="34" charset="0"/>
              </a:rPr>
              <a:t> factorul de divizare a </a:t>
            </a:r>
            <a:r>
              <a:rPr lang="ro-RO" sz="2000" b="1" dirty="0" err="1">
                <a:latin typeface="Aptos" panose="020B0004020202020204" pitchFamily="34" charset="0"/>
              </a:rPr>
              <a:t>frecven</a:t>
            </a:r>
            <a:r>
              <a:rPr lang="en-US" sz="2000" b="1" dirty="0">
                <a:latin typeface="Aptos" panose="020B0004020202020204" pitchFamily="34" charset="0"/>
              </a:rPr>
              <a:t>t</a:t>
            </a:r>
            <a:r>
              <a:rPr lang="ro-RO" sz="2000" b="1" dirty="0">
                <a:latin typeface="Aptos" panose="020B0004020202020204" pitchFamily="34" charset="0"/>
              </a:rPr>
              <a:t>ei de ceas la 128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o-RO" sz="2000" dirty="0">
                <a:latin typeface="Aptos" panose="020B0004020202020204" pitchFamily="34" charset="0"/>
              </a:rPr>
              <a:t>}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o-RO" sz="2000" b="1" dirty="0" err="1">
                <a:latin typeface="Aptos" panose="020B0004020202020204" pitchFamily="34" charset="0"/>
              </a:rPr>
              <a:t>Func</a:t>
            </a:r>
            <a:r>
              <a:rPr lang="en-US" sz="2000" b="1" dirty="0">
                <a:latin typeface="Aptos" panose="020B0004020202020204" pitchFamily="34" charset="0"/>
              </a:rPr>
              <a:t>t</a:t>
            </a:r>
            <a:r>
              <a:rPr lang="ro-RO" sz="2000" b="1" dirty="0">
                <a:latin typeface="Aptos" panose="020B0004020202020204" pitchFamily="34" charset="0"/>
              </a:rPr>
              <a:t>ia de </a:t>
            </a:r>
            <a:r>
              <a:rPr lang="ro-RO" sz="2000" b="1" dirty="0" err="1">
                <a:latin typeface="Aptos" panose="020B0004020202020204" pitchFamily="34" charset="0"/>
              </a:rPr>
              <a:t>ini</a:t>
            </a:r>
            <a:r>
              <a:rPr lang="en-US" sz="2000" b="1" dirty="0">
                <a:latin typeface="Aptos" panose="020B0004020202020204" pitchFamily="34" charset="0"/>
              </a:rPr>
              <a:t>t</a:t>
            </a:r>
            <a:r>
              <a:rPr lang="ro-RO" sz="2000" b="1" dirty="0" err="1">
                <a:latin typeface="Aptos" panose="020B0004020202020204" pitchFamily="34" charset="0"/>
              </a:rPr>
              <a:t>ializare</a:t>
            </a:r>
            <a:r>
              <a:rPr lang="ro-RO" sz="2000" b="1" dirty="0">
                <a:latin typeface="Aptos" panose="020B0004020202020204" pitchFamily="34" charset="0"/>
              </a:rPr>
              <a:t> a ADC-ului. </a:t>
            </a:r>
            <a:r>
              <a:rPr lang="ro-RO" sz="2000" b="1" dirty="0" err="1">
                <a:latin typeface="Aptos" panose="020B0004020202020204" pitchFamily="34" charset="0"/>
              </a:rPr>
              <a:t>Seteaz</a:t>
            </a:r>
            <a:r>
              <a:rPr lang="en-US" sz="2000" b="1" dirty="0">
                <a:latin typeface="Aptos" panose="020B0004020202020204" pitchFamily="34" charset="0"/>
              </a:rPr>
              <a:t>a</a:t>
            </a:r>
            <a:r>
              <a:rPr lang="ro-RO" sz="2000" b="1" dirty="0">
                <a:latin typeface="Aptos" panose="020B0004020202020204" pitchFamily="34" charset="0"/>
              </a:rPr>
              <a:t> </a:t>
            </a:r>
            <a:r>
              <a:rPr lang="ro-RO" sz="2000" b="1" dirty="0" err="1">
                <a:latin typeface="Aptos" panose="020B0004020202020204" pitchFamily="34" charset="0"/>
              </a:rPr>
              <a:t>referin</a:t>
            </a:r>
            <a:r>
              <a:rPr lang="en-US" sz="2000" b="1" dirty="0">
                <a:latin typeface="Aptos" panose="020B0004020202020204" pitchFamily="34" charset="0"/>
              </a:rPr>
              <a:t>t</a:t>
            </a:r>
            <a:r>
              <a:rPr lang="ro-RO" sz="2000" b="1" dirty="0">
                <a:latin typeface="Aptos" panose="020B0004020202020204" pitchFamily="34" charset="0"/>
              </a:rPr>
              <a:t>a tensiunii la AVCC </a:t>
            </a:r>
            <a:r>
              <a:rPr lang="en-US" sz="2000" b="1" dirty="0">
                <a:latin typeface="Aptos" panose="020B0004020202020204" pitchFamily="34" charset="0"/>
              </a:rPr>
              <a:t>s</a:t>
            </a:r>
            <a:r>
              <a:rPr lang="ro-RO" sz="2000" b="1" dirty="0">
                <a:latin typeface="Aptos" panose="020B0004020202020204" pitchFamily="34" charset="0"/>
              </a:rPr>
              <a:t>i </a:t>
            </a:r>
            <a:r>
              <a:rPr lang="ro-RO" sz="2000" b="1" dirty="0" err="1">
                <a:latin typeface="Aptos" panose="020B0004020202020204" pitchFamily="34" charset="0"/>
              </a:rPr>
              <a:t>activeaz</a:t>
            </a:r>
            <a:r>
              <a:rPr lang="en-US" sz="2000" b="1" dirty="0">
                <a:latin typeface="Aptos" panose="020B0004020202020204" pitchFamily="34" charset="0"/>
              </a:rPr>
              <a:t>a</a:t>
            </a:r>
            <a:r>
              <a:rPr lang="ro-RO" sz="2000" b="1" dirty="0">
                <a:latin typeface="Aptos" panose="020B0004020202020204" pitchFamily="34" charset="0"/>
              </a:rPr>
              <a:t> ADC-</a:t>
            </a:r>
            <a:r>
              <a:rPr lang="ro-RO" sz="2000" b="1" dirty="0" err="1">
                <a:latin typeface="Aptos" panose="020B0004020202020204" pitchFamily="34" charset="0"/>
              </a:rPr>
              <a:t>ul</a:t>
            </a:r>
            <a:r>
              <a:rPr lang="ro-RO" sz="2000" b="1" dirty="0">
                <a:latin typeface="Aptos" panose="020B0004020202020204" pitchFamily="34" charset="0"/>
              </a:rPr>
              <a:t> cu un </a:t>
            </a:r>
            <a:r>
              <a:rPr lang="ro-RO" sz="2000" b="1" dirty="0" err="1">
                <a:latin typeface="Aptos" panose="020B0004020202020204" pitchFamily="34" charset="0"/>
              </a:rPr>
              <a:t>prescaler</a:t>
            </a:r>
            <a:r>
              <a:rPr lang="ro-RO" sz="2000" b="1" dirty="0">
                <a:latin typeface="Aptos" panose="020B0004020202020204" pitchFamily="34" charset="0"/>
              </a:rPr>
              <a:t> de 128.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o-RO" sz="2000" dirty="0" err="1">
                <a:latin typeface="Aptos" panose="020B0004020202020204" pitchFamily="34" charset="0"/>
              </a:rPr>
              <a:t>int</a:t>
            </a:r>
            <a:r>
              <a:rPr lang="ro-RO" sz="2000" dirty="0">
                <a:latin typeface="Aptos" panose="020B0004020202020204" pitchFamily="34" charset="0"/>
              </a:rPr>
              <a:t> </a:t>
            </a:r>
            <a:r>
              <a:rPr lang="ro-RO" sz="2000" dirty="0" err="1">
                <a:latin typeface="Aptos" panose="020B0004020202020204" pitchFamily="34" charset="0"/>
              </a:rPr>
              <a:t>ADC_Read</a:t>
            </a:r>
            <a:r>
              <a:rPr lang="ro-RO" sz="2000" dirty="0">
                <a:latin typeface="Aptos" panose="020B0004020202020204" pitchFamily="34" charset="0"/>
              </a:rPr>
              <a:t>(</a:t>
            </a:r>
            <a:r>
              <a:rPr lang="ro-RO" sz="2000" dirty="0" err="1">
                <a:latin typeface="Aptos" panose="020B0004020202020204" pitchFamily="34" charset="0"/>
              </a:rPr>
              <a:t>char</a:t>
            </a:r>
            <a:r>
              <a:rPr lang="ro-RO" sz="2000" dirty="0">
                <a:latin typeface="Aptos" panose="020B0004020202020204" pitchFamily="34" charset="0"/>
              </a:rPr>
              <a:t> </a:t>
            </a:r>
            <a:r>
              <a:rPr lang="ro-RO" sz="2000" dirty="0" err="1">
                <a:latin typeface="Aptos" panose="020B0004020202020204" pitchFamily="34" charset="0"/>
              </a:rPr>
              <a:t>channel</a:t>
            </a:r>
            <a:r>
              <a:rPr lang="ro-RO" sz="2000" dirty="0">
                <a:latin typeface="Aptos" panose="020B0004020202020204" pitchFamily="34" charset="0"/>
              </a:rPr>
              <a:t>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o-RO" sz="2000" dirty="0">
                <a:latin typeface="Aptos" panose="020B0004020202020204" pitchFamily="34" charset="0"/>
              </a:rPr>
              <a:t>{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o-RO" sz="2000" dirty="0">
                <a:latin typeface="Aptos" panose="020B0004020202020204" pitchFamily="34" charset="0"/>
              </a:rPr>
              <a:t>    </a:t>
            </a:r>
            <a:r>
              <a:rPr lang="ro-RO" sz="2000" dirty="0" err="1">
                <a:latin typeface="Aptos" panose="020B0004020202020204" pitchFamily="34" charset="0"/>
              </a:rPr>
              <a:t>int</a:t>
            </a:r>
            <a:r>
              <a:rPr lang="ro-RO" sz="2000" dirty="0">
                <a:latin typeface="Aptos" panose="020B0004020202020204" pitchFamily="34" charset="0"/>
              </a:rPr>
              <a:t> </a:t>
            </a:r>
            <a:r>
              <a:rPr lang="ro-RO" sz="2000" dirty="0" err="1">
                <a:latin typeface="Aptos" panose="020B0004020202020204" pitchFamily="34" charset="0"/>
              </a:rPr>
              <a:t>Ain</a:t>
            </a:r>
            <a:r>
              <a:rPr lang="ro-RO" sz="2000" dirty="0">
                <a:latin typeface="Aptos" panose="020B0004020202020204" pitchFamily="34" charset="0"/>
              </a:rPr>
              <a:t>, </a:t>
            </a:r>
            <a:r>
              <a:rPr lang="ro-RO" sz="2000" dirty="0" err="1">
                <a:latin typeface="Aptos" panose="020B0004020202020204" pitchFamily="34" charset="0"/>
              </a:rPr>
              <a:t>AinLow</a:t>
            </a:r>
            <a:r>
              <a:rPr lang="ro-RO" sz="2000" dirty="0">
                <a:latin typeface="Aptos" panose="020B0004020202020204" pitchFamily="34" charset="0"/>
              </a:rPr>
              <a:t>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o-RO" sz="2000" dirty="0">
                <a:latin typeface="Aptos" panose="020B0004020202020204" pitchFamily="34" charset="0"/>
              </a:rPr>
              <a:t>    ADMUX = (ADMUX &amp; 0xF0) | (</a:t>
            </a:r>
            <a:r>
              <a:rPr lang="ro-RO" sz="2000" dirty="0" err="1">
                <a:latin typeface="Aptos" panose="020B0004020202020204" pitchFamily="34" charset="0"/>
              </a:rPr>
              <a:t>channel</a:t>
            </a:r>
            <a:r>
              <a:rPr lang="ro-RO" sz="2000" dirty="0">
                <a:latin typeface="Aptos" panose="020B0004020202020204" pitchFamily="34" charset="0"/>
              </a:rPr>
              <a:t> &amp; 0x0F); </a:t>
            </a:r>
            <a:r>
              <a:rPr lang="ro-RO" sz="2000" b="1" dirty="0">
                <a:latin typeface="Aptos" panose="020B0004020202020204" pitchFamily="34" charset="0"/>
              </a:rPr>
              <a:t>// </a:t>
            </a:r>
            <a:r>
              <a:rPr lang="ro-RO" sz="2000" b="1" dirty="0" err="1">
                <a:latin typeface="Aptos" panose="020B0004020202020204" pitchFamily="34" charset="0"/>
              </a:rPr>
              <a:t>Seteaz</a:t>
            </a:r>
            <a:r>
              <a:rPr lang="en-US" sz="2000" b="1" dirty="0">
                <a:latin typeface="Aptos" panose="020B0004020202020204" pitchFamily="34" charset="0"/>
              </a:rPr>
              <a:t>a</a:t>
            </a:r>
            <a:r>
              <a:rPr lang="ro-RO" sz="2000" b="1" dirty="0">
                <a:latin typeface="Aptos" panose="020B0004020202020204" pitchFamily="34" charset="0"/>
              </a:rPr>
              <a:t> canalul de intrare pentru citire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o-RO" sz="2000" dirty="0">
                <a:latin typeface="Aptos" panose="020B0004020202020204" pitchFamily="34" charset="0"/>
              </a:rPr>
              <a:t>    ADCSRA = (ADCSRA &amp; 0xF8) | 0x05;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o-RO" sz="2000" dirty="0">
                <a:latin typeface="Aptos" panose="020B0004020202020204" pitchFamily="34" charset="0"/>
              </a:rPr>
              <a:t>    ADCSRA |= (1&lt;&lt;ADSC); </a:t>
            </a:r>
            <a:r>
              <a:rPr lang="ro-RO" sz="2000" b="1" dirty="0">
                <a:latin typeface="Aptos" panose="020B0004020202020204" pitchFamily="34" charset="0"/>
              </a:rPr>
              <a:t>// </a:t>
            </a:r>
            <a:r>
              <a:rPr lang="ro-RO" sz="2000" b="1" dirty="0" err="1">
                <a:latin typeface="Aptos" panose="020B0004020202020204" pitchFamily="34" charset="0"/>
              </a:rPr>
              <a:t>Porne</a:t>
            </a:r>
            <a:r>
              <a:rPr lang="en-US" sz="2000" b="1" dirty="0">
                <a:latin typeface="Aptos" panose="020B0004020202020204" pitchFamily="34" charset="0"/>
              </a:rPr>
              <a:t>s</a:t>
            </a:r>
            <a:r>
              <a:rPr lang="ro-RO" sz="2000" b="1" dirty="0">
                <a:latin typeface="Aptos" panose="020B0004020202020204" pitchFamily="34" charset="0"/>
              </a:rPr>
              <a:t>te conversia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o-RO" sz="2000" dirty="0">
                <a:latin typeface="Aptos" panose="020B0004020202020204" pitchFamily="34" charset="0"/>
              </a:rPr>
              <a:t>    </a:t>
            </a:r>
            <a:r>
              <a:rPr lang="ro-RO" sz="2000" dirty="0" err="1">
                <a:latin typeface="Aptos" panose="020B0004020202020204" pitchFamily="34" charset="0"/>
              </a:rPr>
              <a:t>while</a:t>
            </a:r>
            <a:r>
              <a:rPr lang="ro-RO" sz="2000" dirty="0">
                <a:latin typeface="Aptos" panose="020B0004020202020204" pitchFamily="34" charset="0"/>
              </a:rPr>
              <a:t>((ADCSRA &amp; (1&lt;&lt;ADIF)) == 0); </a:t>
            </a:r>
            <a:r>
              <a:rPr lang="ro-RO" sz="2000" b="1" dirty="0">
                <a:latin typeface="Aptos" panose="020B0004020202020204" pitchFamily="34" charset="0"/>
              </a:rPr>
              <a:t>// </a:t>
            </a:r>
            <a:r>
              <a:rPr lang="ro-RO" sz="2000" b="1" dirty="0" err="1">
                <a:latin typeface="Aptos" panose="020B0004020202020204" pitchFamily="34" charset="0"/>
              </a:rPr>
              <a:t>Monitorizeaz</a:t>
            </a:r>
            <a:r>
              <a:rPr lang="en-US" sz="2000" b="1" dirty="0">
                <a:latin typeface="Aptos" panose="020B0004020202020204" pitchFamily="34" charset="0"/>
              </a:rPr>
              <a:t>a</a:t>
            </a:r>
            <a:r>
              <a:rPr lang="ro-RO" sz="2000" b="1" dirty="0">
                <a:latin typeface="Aptos" panose="020B0004020202020204" pitchFamily="34" charset="0"/>
              </a:rPr>
              <a:t> </a:t>
            </a:r>
            <a:r>
              <a:rPr lang="ro-RO" sz="2000" b="1" dirty="0" err="1">
                <a:latin typeface="Aptos" panose="020B0004020202020204" pitchFamily="34" charset="0"/>
              </a:rPr>
              <a:t>sf</a:t>
            </a:r>
            <a:r>
              <a:rPr lang="en-US" sz="2000" b="1" dirty="0">
                <a:latin typeface="Aptos" panose="020B0004020202020204" pitchFamily="34" charset="0"/>
              </a:rPr>
              <a:t>a</a:t>
            </a:r>
            <a:r>
              <a:rPr lang="ro-RO" sz="2000" b="1" dirty="0">
                <a:latin typeface="Aptos" panose="020B0004020202020204" pitchFamily="34" charset="0"/>
              </a:rPr>
              <a:t>r</a:t>
            </a:r>
            <a:r>
              <a:rPr lang="en-US" sz="2000" b="1" dirty="0">
                <a:latin typeface="Aptos" panose="020B0004020202020204" pitchFamily="34" charset="0"/>
              </a:rPr>
              <a:t>s</a:t>
            </a:r>
            <a:r>
              <a:rPr lang="ro-RO" sz="2000" b="1" dirty="0" err="1">
                <a:latin typeface="Aptos" panose="020B0004020202020204" pitchFamily="34" charset="0"/>
              </a:rPr>
              <a:t>itul</a:t>
            </a:r>
            <a:r>
              <a:rPr lang="ro-RO" sz="2000" b="1" dirty="0">
                <a:latin typeface="Aptos" panose="020B0004020202020204" pitchFamily="34" charset="0"/>
              </a:rPr>
              <a:t> conversiei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o-RO" sz="2000" dirty="0">
                <a:latin typeface="Aptos" panose="020B0004020202020204" pitchFamily="34" charset="0"/>
              </a:rPr>
              <a:t>    </a:t>
            </a:r>
            <a:r>
              <a:rPr lang="ro-RO" sz="2000" dirty="0" err="1">
                <a:latin typeface="Aptos" panose="020B0004020202020204" pitchFamily="34" charset="0"/>
              </a:rPr>
              <a:t>delay_us</a:t>
            </a:r>
            <a:r>
              <a:rPr lang="ro-RO" sz="2000" dirty="0">
                <a:latin typeface="Aptos" panose="020B0004020202020204" pitchFamily="34" charset="0"/>
              </a:rPr>
              <a:t>(10);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o-RO" sz="2000" dirty="0">
                <a:latin typeface="Aptos" panose="020B0004020202020204" pitchFamily="34" charset="0"/>
              </a:rPr>
              <a:t>    </a:t>
            </a:r>
            <a:r>
              <a:rPr lang="ro-RO" sz="2000" dirty="0" err="1">
                <a:latin typeface="Aptos" panose="020B0004020202020204" pitchFamily="34" charset="0"/>
              </a:rPr>
              <a:t>AinLow</a:t>
            </a:r>
            <a:r>
              <a:rPr lang="ro-RO" sz="2000" dirty="0">
                <a:latin typeface="Aptos" panose="020B0004020202020204" pitchFamily="34" charset="0"/>
              </a:rPr>
              <a:t> = (</a:t>
            </a:r>
            <a:r>
              <a:rPr lang="ro-RO" sz="2000" dirty="0" err="1">
                <a:latin typeface="Aptos" panose="020B0004020202020204" pitchFamily="34" charset="0"/>
              </a:rPr>
              <a:t>int</a:t>
            </a:r>
            <a:r>
              <a:rPr lang="ro-RO" sz="2000" dirty="0">
                <a:latin typeface="Aptos" panose="020B0004020202020204" pitchFamily="34" charset="0"/>
              </a:rPr>
              <a:t>)ADCL; </a:t>
            </a:r>
            <a:r>
              <a:rPr lang="ro-RO" sz="2000" b="1" dirty="0">
                <a:latin typeface="Aptos" panose="020B0004020202020204" pitchFamily="34" charset="0"/>
              </a:rPr>
              <a:t>// </a:t>
            </a:r>
            <a:r>
              <a:rPr lang="ro-RO" sz="2000" b="1" dirty="0" err="1">
                <a:latin typeface="Aptos" panose="020B0004020202020204" pitchFamily="34" charset="0"/>
              </a:rPr>
              <a:t>Cite</a:t>
            </a:r>
            <a:r>
              <a:rPr lang="en-US" sz="2000" b="1" dirty="0">
                <a:latin typeface="Aptos" panose="020B0004020202020204" pitchFamily="34" charset="0"/>
              </a:rPr>
              <a:t>s</a:t>
            </a:r>
            <a:r>
              <a:rPr lang="ro-RO" sz="2000" b="1" dirty="0">
                <a:latin typeface="Aptos" panose="020B0004020202020204" pitchFamily="34" charset="0"/>
              </a:rPr>
              <a:t>te byte-ul inferior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o-RO" sz="2000" dirty="0">
                <a:latin typeface="Aptos" panose="020B0004020202020204" pitchFamily="34" charset="0"/>
              </a:rPr>
              <a:t>    </a:t>
            </a:r>
            <a:r>
              <a:rPr lang="ro-RO" sz="2000" dirty="0" err="1">
                <a:latin typeface="Aptos" panose="020B0004020202020204" pitchFamily="34" charset="0"/>
              </a:rPr>
              <a:t>Ain</a:t>
            </a:r>
            <a:r>
              <a:rPr lang="ro-RO" sz="2000" dirty="0">
                <a:latin typeface="Aptos" panose="020B0004020202020204" pitchFamily="34" charset="0"/>
              </a:rPr>
              <a:t> = (</a:t>
            </a:r>
            <a:r>
              <a:rPr lang="ro-RO" sz="2000" dirty="0" err="1">
                <a:latin typeface="Aptos" panose="020B0004020202020204" pitchFamily="34" charset="0"/>
              </a:rPr>
              <a:t>int</a:t>
            </a:r>
            <a:r>
              <a:rPr lang="ro-RO" sz="2000" dirty="0">
                <a:latin typeface="Aptos" panose="020B0004020202020204" pitchFamily="34" charset="0"/>
              </a:rPr>
              <a:t>)ADCH * 256; </a:t>
            </a:r>
            <a:r>
              <a:rPr lang="ro-RO" sz="2000" b="1" dirty="0">
                <a:latin typeface="Aptos" panose="020B0004020202020204" pitchFamily="34" charset="0"/>
              </a:rPr>
              <a:t>// </a:t>
            </a:r>
            <a:r>
              <a:rPr lang="ro-RO" sz="2000" b="1" dirty="0" err="1">
                <a:latin typeface="Aptos" panose="020B0004020202020204" pitchFamily="34" charset="0"/>
              </a:rPr>
              <a:t>Cite</a:t>
            </a:r>
            <a:r>
              <a:rPr lang="en-US" sz="2000" b="1" dirty="0">
                <a:latin typeface="Aptos" panose="020B0004020202020204" pitchFamily="34" charset="0"/>
              </a:rPr>
              <a:t>s</a:t>
            </a:r>
            <a:r>
              <a:rPr lang="ro-RO" sz="2000" b="1" dirty="0">
                <a:latin typeface="Aptos" panose="020B0004020202020204" pitchFamily="34" charset="0"/>
              </a:rPr>
              <a:t>te byte-ul superior </a:t>
            </a:r>
            <a:r>
              <a:rPr lang="en-US" sz="2000" b="1" dirty="0">
                <a:latin typeface="Aptos" panose="020B0004020202020204" pitchFamily="34" charset="0"/>
              </a:rPr>
              <a:t>s</a:t>
            </a:r>
            <a:r>
              <a:rPr lang="ro-RO" sz="2000" b="1" dirty="0">
                <a:latin typeface="Aptos" panose="020B0004020202020204" pitchFamily="34" charset="0"/>
              </a:rPr>
              <a:t>i </a:t>
            </a:r>
            <a:r>
              <a:rPr lang="en-US" sz="2000" b="1" dirty="0" err="1">
                <a:latin typeface="Aptos" panose="020B0004020202020204" pitchFamily="34" charset="0"/>
              </a:rPr>
              <a:t>i</a:t>
            </a:r>
            <a:r>
              <a:rPr lang="ro-RO" sz="2000" b="1" dirty="0">
                <a:latin typeface="Aptos" panose="020B0004020202020204" pitchFamily="34" charset="0"/>
              </a:rPr>
              <a:t>l multiplic</a:t>
            </a:r>
            <a:r>
              <a:rPr lang="en-US" sz="2000" b="1" dirty="0">
                <a:latin typeface="Aptos" panose="020B0004020202020204" pitchFamily="34" charset="0"/>
              </a:rPr>
              <a:t>a</a:t>
            </a:r>
            <a:r>
              <a:rPr lang="ro-RO" sz="2000" b="1" dirty="0">
                <a:latin typeface="Aptos" panose="020B0004020202020204" pitchFamily="34" charset="0"/>
              </a:rPr>
              <a:t> cu 256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o-RO" sz="2000" dirty="0">
                <a:latin typeface="Aptos" panose="020B0004020202020204" pitchFamily="34" charset="0"/>
              </a:rPr>
              <a:t>    </a:t>
            </a:r>
            <a:r>
              <a:rPr lang="ro-RO" sz="2000" dirty="0" err="1">
                <a:latin typeface="Aptos" panose="020B0004020202020204" pitchFamily="34" charset="0"/>
              </a:rPr>
              <a:t>Ain</a:t>
            </a:r>
            <a:r>
              <a:rPr lang="ro-RO" sz="2000" dirty="0">
                <a:latin typeface="Aptos" panose="020B0004020202020204" pitchFamily="34" charset="0"/>
              </a:rPr>
              <a:t> = </a:t>
            </a:r>
            <a:r>
              <a:rPr lang="ro-RO" sz="2000" dirty="0" err="1">
                <a:latin typeface="Aptos" panose="020B0004020202020204" pitchFamily="34" charset="0"/>
              </a:rPr>
              <a:t>Ain</a:t>
            </a:r>
            <a:r>
              <a:rPr lang="ro-RO" sz="2000" dirty="0">
                <a:latin typeface="Aptos" panose="020B0004020202020204" pitchFamily="34" charset="0"/>
              </a:rPr>
              <a:t> + </a:t>
            </a:r>
            <a:r>
              <a:rPr lang="ro-RO" sz="2000" dirty="0" err="1">
                <a:latin typeface="Aptos" panose="020B0004020202020204" pitchFamily="34" charset="0"/>
              </a:rPr>
              <a:t>AinLow</a:t>
            </a:r>
            <a:r>
              <a:rPr lang="ro-RO" sz="2000" dirty="0">
                <a:latin typeface="Aptos" panose="020B0004020202020204" pitchFamily="34" charset="0"/>
              </a:rPr>
              <a:t>; </a:t>
            </a:r>
            <a:r>
              <a:rPr lang="ro-RO" sz="2000" b="1" dirty="0">
                <a:latin typeface="Aptos" panose="020B0004020202020204" pitchFamily="34" charset="0"/>
              </a:rPr>
              <a:t>// Adună cele două părți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o-RO" sz="2000" dirty="0">
                <a:latin typeface="Aptos" panose="020B0004020202020204" pitchFamily="34" charset="0"/>
              </a:rPr>
              <a:t>    </a:t>
            </a:r>
            <a:r>
              <a:rPr lang="ro-RO" sz="2000" dirty="0" err="1">
                <a:latin typeface="Aptos" panose="020B0004020202020204" pitchFamily="34" charset="0"/>
              </a:rPr>
              <a:t>return</a:t>
            </a:r>
            <a:r>
              <a:rPr lang="ro-RO" sz="2000" dirty="0">
                <a:latin typeface="Aptos" panose="020B0004020202020204" pitchFamily="34" charset="0"/>
              </a:rPr>
              <a:t> </a:t>
            </a:r>
            <a:r>
              <a:rPr lang="ro-RO" sz="2000" dirty="0" err="1">
                <a:latin typeface="Aptos" panose="020B0004020202020204" pitchFamily="34" charset="0"/>
              </a:rPr>
              <a:t>Ain</a:t>
            </a:r>
            <a:r>
              <a:rPr lang="ro-RO" sz="2000" dirty="0">
                <a:latin typeface="Aptos" panose="020B0004020202020204" pitchFamily="34" charset="0"/>
              </a:rPr>
              <a:t>; </a:t>
            </a:r>
            <a:r>
              <a:rPr lang="ro-RO" sz="2000" b="1" dirty="0">
                <a:latin typeface="Aptos" panose="020B0004020202020204" pitchFamily="34" charset="0"/>
              </a:rPr>
              <a:t>// </a:t>
            </a:r>
            <a:r>
              <a:rPr lang="ro-RO" sz="2000" b="1" dirty="0" err="1">
                <a:latin typeface="Aptos" panose="020B0004020202020204" pitchFamily="34" charset="0"/>
              </a:rPr>
              <a:t>Returneaz</a:t>
            </a:r>
            <a:r>
              <a:rPr lang="en-US" sz="2000" b="1" dirty="0">
                <a:latin typeface="Aptos" panose="020B0004020202020204" pitchFamily="34" charset="0"/>
              </a:rPr>
              <a:t>a</a:t>
            </a:r>
            <a:r>
              <a:rPr lang="ro-RO" sz="2000" b="1" dirty="0">
                <a:latin typeface="Aptos" panose="020B0004020202020204" pitchFamily="34" charset="0"/>
              </a:rPr>
              <a:t> valoarea digital</a:t>
            </a:r>
            <a:r>
              <a:rPr lang="en-US" sz="2000" b="1" dirty="0">
                <a:latin typeface="Aptos" panose="020B0004020202020204" pitchFamily="34" charset="0"/>
              </a:rPr>
              <a:t>a</a:t>
            </a:r>
            <a:endParaRPr lang="ro-RO" sz="2000" b="1" dirty="0">
              <a:latin typeface="Aptos" panose="020B0004020202020204" pitchFamily="3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o-RO" sz="2000" dirty="0">
                <a:latin typeface="Aptos" panose="020B0004020202020204" pitchFamily="34" charset="0"/>
              </a:rPr>
              <a:t>}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o-RO" sz="2000" b="1" dirty="0" err="1">
                <a:latin typeface="Aptos" panose="020B0004020202020204" pitchFamily="34" charset="0"/>
              </a:rPr>
              <a:t>Func</a:t>
            </a:r>
            <a:r>
              <a:rPr lang="en-US" sz="2000" b="1" dirty="0">
                <a:latin typeface="Aptos" panose="020B0004020202020204" pitchFamily="34" charset="0"/>
              </a:rPr>
              <a:t>t</a:t>
            </a:r>
            <a:r>
              <a:rPr lang="ro-RO" sz="2000" b="1" dirty="0">
                <a:latin typeface="Aptos" panose="020B0004020202020204" pitchFamily="34" charset="0"/>
              </a:rPr>
              <a:t>ia care </a:t>
            </a:r>
            <a:r>
              <a:rPr lang="ro-RO" sz="2000" b="1" dirty="0" err="1">
                <a:latin typeface="Aptos" panose="020B0004020202020204" pitchFamily="34" charset="0"/>
              </a:rPr>
              <a:t>cite</a:t>
            </a:r>
            <a:r>
              <a:rPr lang="en-US" sz="2000" b="1" dirty="0">
                <a:latin typeface="Aptos" panose="020B0004020202020204" pitchFamily="34" charset="0"/>
              </a:rPr>
              <a:t>s</a:t>
            </a:r>
            <a:r>
              <a:rPr lang="ro-RO" sz="2000" b="1" dirty="0">
                <a:latin typeface="Aptos" panose="020B0004020202020204" pitchFamily="34" charset="0"/>
              </a:rPr>
              <a:t>te valoarea de pe un canal ADC. Se </a:t>
            </a:r>
            <a:r>
              <a:rPr lang="ro-RO" sz="2000" b="1" dirty="0" err="1">
                <a:latin typeface="Aptos" panose="020B0004020202020204" pitchFamily="34" charset="0"/>
              </a:rPr>
              <a:t>seteaz</a:t>
            </a:r>
            <a:r>
              <a:rPr lang="en-US" sz="2000" b="1" dirty="0">
                <a:latin typeface="Aptos" panose="020B0004020202020204" pitchFamily="34" charset="0"/>
              </a:rPr>
              <a:t>a</a:t>
            </a:r>
            <a:r>
              <a:rPr lang="ro-RO" sz="2000" b="1" dirty="0">
                <a:latin typeface="Aptos" panose="020B0004020202020204" pitchFamily="34" charset="0"/>
              </a:rPr>
              <a:t> canalul de intrare, se </a:t>
            </a:r>
            <a:r>
              <a:rPr lang="ro-RO" sz="2000" b="1" dirty="0" err="1">
                <a:latin typeface="Aptos" panose="020B0004020202020204" pitchFamily="34" charset="0"/>
              </a:rPr>
              <a:t>porne</a:t>
            </a:r>
            <a:r>
              <a:rPr lang="en-US" sz="2000" b="1" dirty="0">
                <a:latin typeface="Aptos" panose="020B0004020202020204" pitchFamily="34" charset="0"/>
              </a:rPr>
              <a:t>s</a:t>
            </a:r>
            <a:r>
              <a:rPr lang="ro-RO" sz="2000" b="1" dirty="0">
                <a:latin typeface="Aptos" panose="020B0004020202020204" pitchFamily="34" charset="0"/>
              </a:rPr>
              <a:t>te conversia </a:t>
            </a:r>
            <a:r>
              <a:rPr lang="en-US" sz="2000" b="1" dirty="0">
                <a:latin typeface="Aptos" panose="020B0004020202020204" pitchFamily="34" charset="0"/>
              </a:rPr>
              <a:t>s</a:t>
            </a:r>
            <a:r>
              <a:rPr lang="ro-RO" sz="2000" b="1" dirty="0">
                <a:latin typeface="Aptos" panose="020B0004020202020204" pitchFamily="34" charset="0"/>
              </a:rPr>
              <a:t>i se </a:t>
            </a:r>
            <a:r>
              <a:rPr lang="ro-RO" sz="2000" b="1" dirty="0" err="1">
                <a:latin typeface="Aptos" panose="020B0004020202020204" pitchFamily="34" charset="0"/>
              </a:rPr>
              <a:t>așteapt</a:t>
            </a:r>
            <a:r>
              <a:rPr lang="en-US" sz="2000" b="1" dirty="0">
                <a:latin typeface="Aptos" panose="020B0004020202020204" pitchFamily="34" charset="0"/>
              </a:rPr>
              <a:t>a</a:t>
            </a:r>
            <a:r>
              <a:rPr lang="ro-RO" sz="2000" b="1" dirty="0">
                <a:latin typeface="Aptos" panose="020B0004020202020204" pitchFamily="34" charset="0"/>
              </a:rPr>
              <a:t> finalizarea acesteia. Valoarea rezultatului este citit</a:t>
            </a:r>
            <a:r>
              <a:rPr lang="en-US" sz="2000" b="1" dirty="0">
                <a:latin typeface="Aptos" panose="020B0004020202020204" pitchFamily="34" charset="0"/>
              </a:rPr>
              <a:t>a</a:t>
            </a:r>
            <a:r>
              <a:rPr lang="ro-RO" sz="2000" b="1" dirty="0">
                <a:latin typeface="Aptos" panose="020B0004020202020204" pitchFamily="34" charset="0"/>
              </a:rPr>
              <a:t> </a:t>
            </a:r>
            <a:r>
              <a:rPr lang="en-US" sz="2000" b="1" dirty="0">
                <a:latin typeface="Aptos" panose="020B0004020202020204" pitchFamily="34" charset="0"/>
              </a:rPr>
              <a:t>s</a:t>
            </a:r>
            <a:r>
              <a:rPr lang="ro-RO" sz="2000" b="1" dirty="0">
                <a:latin typeface="Aptos" panose="020B0004020202020204" pitchFamily="34" charset="0"/>
              </a:rPr>
              <a:t>i returnat</a:t>
            </a:r>
            <a:r>
              <a:rPr lang="en-US" sz="2000" b="1" dirty="0">
                <a:latin typeface="Aptos" panose="020B0004020202020204" pitchFamily="34" charset="0"/>
              </a:rPr>
              <a:t>a</a:t>
            </a:r>
            <a:r>
              <a:rPr lang="ro-RO" sz="2000" b="1" dirty="0">
                <a:latin typeface="Aptos" panose="020B0004020202020204" pitchFamily="34" charset="0"/>
              </a:rPr>
              <a:t>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ro-RO" sz="20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58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9532E039-8B3C-66D6-A962-E33E8FF0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9742"/>
            <a:ext cx="9905999" cy="6509657"/>
          </a:xfrm>
        </p:spPr>
        <p:txBody>
          <a:bodyPr numCol="2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o-RO" sz="2000" dirty="0" err="1">
                <a:latin typeface="Aptos" panose="020B0004020202020204" pitchFamily="34" charset="0"/>
              </a:rPr>
              <a:t>void</a:t>
            </a:r>
            <a:r>
              <a:rPr lang="ro-RO" sz="2000" dirty="0">
                <a:latin typeface="Aptos" panose="020B0004020202020204" pitchFamily="34" charset="0"/>
              </a:rPr>
              <a:t> </a:t>
            </a:r>
            <a:r>
              <a:rPr lang="ro-RO" sz="2000" dirty="0" err="1">
                <a:latin typeface="Aptos" panose="020B0004020202020204" pitchFamily="34" charset="0"/>
              </a:rPr>
              <a:t>main</a:t>
            </a:r>
            <a:r>
              <a:rPr lang="ro-RO" sz="2000" dirty="0">
                <a:latin typeface="Aptos" panose="020B0004020202020204" pitchFamily="34" charset="0"/>
              </a:rPr>
              <a:t>() {  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o-RO" sz="2000" dirty="0">
                <a:latin typeface="Aptos" panose="020B0004020202020204" pitchFamily="34" charset="0"/>
              </a:rPr>
              <a:t>    </a:t>
            </a:r>
            <a:r>
              <a:rPr lang="ro-RO" sz="2000" dirty="0" err="1">
                <a:latin typeface="Aptos" panose="020B0004020202020204" pitchFamily="34" charset="0"/>
              </a:rPr>
              <a:t>twi_master_init</a:t>
            </a:r>
            <a:r>
              <a:rPr lang="ro-RO" sz="2000" dirty="0">
                <a:latin typeface="Aptos" panose="020B0004020202020204" pitchFamily="34" charset="0"/>
              </a:rPr>
              <a:t>(100); 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o-RO" sz="2000" dirty="0">
                <a:latin typeface="Aptos" panose="020B0004020202020204" pitchFamily="34" charset="0"/>
              </a:rPr>
              <a:t>    #asm("sei")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o-RO" sz="2000" dirty="0">
                <a:latin typeface="Aptos" panose="020B0004020202020204" pitchFamily="34" charset="0"/>
              </a:rPr>
              <a:t>    </a:t>
            </a:r>
            <a:r>
              <a:rPr lang="ro-RO" sz="2000" dirty="0" err="1">
                <a:latin typeface="Aptos" panose="020B0004020202020204" pitchFamily="34" charset="0"/>
              </a:rPr>
              <a:t>lcd_twi_init</a:t>
            </a:r>
            <a:r>
              <a:rPr lang="ro-RO" sz="2000" dirty="0">
                <a:latin typeface="Aptos" panose="020B0004020202020204" pitchFamily="34" charset="0"/>
              </a:rPr>
              <a:t>(PCF8574_I2C_ADDRESS, 16);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o-RO" sz="2000" dirty="0">
                <a:latin typeface="Aptos" panose="020B0004020202020204" pitchFamily="34" charset="0"/>
              </a:rPr>
              <a:t>    </a:t>
            </a:r>
            <a:r>
              <a:rPr lang="ro-RO" sz="2000" dirty="0" err="1">
                <a:latin typeface="Aptos" panose="020B0004020202020204" pitchFamily="34" charset="0"/>
              </a:rPr>
              <a:t>init_ADC</a:t>
            </a:r>
            <a:r>
              <a:rPr lang="ro-RO" sz="2000" dirty="0">
                <a:latin typeface="Aptos" panose="020B0004020202020204" pitchFamily="34" charset="0"/>
              </a:rPr>
              <a:t>();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o-RO" sz="2000" dirty="0">
                <a:latin typeface="Aptos" panose="020B0004020202020204" pitchFamily="34" charset="0"/>
              </a:rPr>
              <a:t>    DDRA &amp;= ~(1&lt;&lt;DDA0);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o-RO" sz="2000" dirty="0">
                <a:latin typeface="Aptos" panose="020B0004020202020204" pitchFamily="34" charset="0"/>
              </a:rPr>
              <a:t>    DDRB |= (1&lt;&lt;DDB0);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o-RO" sz="2000" dirty="0">
                <a:latin typeface="Aptos" panose="020B0004020202020204" pitchFamily="34" charset="0"/>
              </a:rPr>
              <a:t>    </a:t>
            </a:r>
            <a:r>
              <a:rPr lang="ro-RO" sz="2000" dirty="0" err="1">
                <a:latin typeface="Aptos" panose="020B0004020202020204" pitchFamily="34" charset="0"/>
              </a:rPr>
              <a:t>while</a:t>
            </a:r>
            <a:r>
              <a:rPr lang="ro-RO" sz="2000" dirty="0">
                <a:latin typeface="Aptos" panose="020B0004020202020204" pitchFamily="34" charset="0"/>
              </a:rPr>
              <a:t>(1)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o-RO" sz="2000" dirty="0">
                <a:latin typeface="Aptos" panose="020B0004020202020204" pitchFamily="34" charset="0"/>
              </a:rPr>
              <a:t>        </a:t>
            </a:r>
            <a:r>
              <a:rPr lang="ro-RO" sz="2000" dirty="0" err="1">
                <a:latin typeface="Aptos" panose="020B0004020202020204" pitchFamily="34" charset="0"/>
              </a:rPr>
              <a:t>int</a:t>
            </a:r>
            <a:r>
              <a:rPr lang="ro-RO" sz="2000" dirty="0">
                <a:latin typeface="Aptos" panose="020B0004020202020204" pitchFamily="34" charset="0"/>
              </a:rPr>
              <a:t> </a:t>
            </a:r>
            <a:r>
              <a:rPr lang="ro-RO" sz="2000" dirty="0" err="1">
                <a:latin typeface="Aptos" panose="020B0004020202020204" pitchFamily="34" charset="0"/>
              </a:rPr>
              <a:t>valoare_adc</a:t>
            </a:r>
            <a:r>
              <a:rPr lang="ro-RO" sz="2000" dirty="0">
                <a:latin typeface="Aptos" panose="020B0004020202020204" pitchFamily="34" charset="0"/>
              </a:rPr>
              <a:t> = </a:t>
            </a:r>
            <a:r>
              <a:rPr lang="ro-RO" sz="2000" dirty="0" err="1">
                <a:latin typeface="Aptos" panose="020B0004020202020204" pitchFamily="34" charset="0"/>
              </a:rPr>
              <a:t>ADC_Read</a:t>
            </a:r>
            <a:r>
              <a:rPr lang="ro-RO" sz="2000" dirty="0">
                <a:latin typeface="Aptos" panose="020B0004020202020204" pitchFamily="34" charset="0"/>
              </a:rPr>
              <a:t>(0);	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o-RO" sz="2000" dirty="0">
                <a:latin typeface="Aptos" panose="020B0004020202020204" pitchFamily="34" charset="0"/>
              </a:rPr>
              <a:t>        </a:t>
            </a:r>
            <a:r>
              <a:rPr lang="ro-RO" sz="2000" dirty="0" err="1">
                <a:latin typeface="Aptos" panose="020B0004020202020204" pitchFamily="34" charset="0"/>
              </a:rPr>
              <a:t>lcd_printfxy</a:t>
            </a:r>
            <a:r>
              <a:rPr lang="ro-RO" sz="2000" dirty="0">
                <a:latin typeface="Aptos" panose="020B0004020202020204" pitchFamily="34" charset="0"/>
              </a:rPr>
              <a:t>(0,0,"Luminance=%d",</a:t>
            </a:r>
            <a:r>
              <a:rPr lang="ro-RO" sz="2000" dirty="0" err="1">
                <a:latin typeface="Aptos" panose="020B0004020202020204" pitchFamily="34" charset="0"/>
              </a:rPr>
              <a:t>valoare_adc</a:t>
            </a:r>
            <a:r>
              <a:rPr lang="ro-RO" sz="2000" dirty="0">
                <a:latin typeface="Aptos" panose="020B0004020202020204" pitchFamily="34" charset="0"/>
              </a:rPr>
              <a:t>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o-RO" sz="2000" dirty="0">
                <a:latin typeface="Aptos" panose="020B0004020202020204" pitchFamily="34" charset="0"/>
              </a:rPr>
              <a:t>        </a:t>
            </a:r>
            <a:r>
              <a:rPr lang="ro-RO" sz="2000" dirty="0" err="1">
                <a:latin typeface="Aptos" panose="020B0004020202020204" pitchFamily="34" charset="0"/>
              </a:rPr>
              <a:t>delay_ms</a:t>
            </a:r>
            <a:r>
              <a:rPr lang="ro-RO" sz="2000" dirty="0">
                <a:latin typeface="Aptos" panose="020B0004020202020204" pitchFamily="34" charset="0"/>
              </a:rPr>
              <a:t>(1000);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o-RO" sz="2000" dirty="0">
                <a:latin typeface="Aptos" panose="020B0004020202020204" pitchFamily="34" charset="0"/>
              </a:rPr>
              <a:t>        </a:t>
            </a:r>
            <a:r>
              <a:rPr lang="ro-RO" sz="2000" dirty="0" err="1">
                <a:latin typeface="Aptos" panose="020B0004020202020204" pitchFamily="34" charset="0"/>
              </a:rPr>
              <a:t>lcd_printfxy</a:t>
            </a:r>
            <a:r>
              <a:rPr lang="ro-RO" sz="2000" dirty="0">
                <a:latin typeface="Aptos" panose="020B0004020202020204" pitchFamily="34" charset="0"/>
              </a:rPr>
              <a:t>(10,0,"    ");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o-RO" sz="2000" dirty="0">
                <a:latin typeface="Aptos" panose="020B0004020202020204" pitchFamily="34" charset="0"/>
              </a:rPr>
              <a:t>        </a:t>
            </a:r>
            <a:r>
              <a:rPr lang="ro-RO" sz="2000" dirty="0" err="1">
                <a:latin typeface="Aptos" panose="020B0004020202020204" pitchFamily="34" charset="0"/>
              </a:rPr>
              <a:t>if</a:t>
            </a:r>
            <a:r>
              <a:rPr lang="ro-RO" sz="2000" dirty="0">
                <a:latin typeface="Aptos" panose="020B0004020202020204" pitchFamily="34" charset="0"/>
              </a:rPr>
              <a:t>(</a:t>
            </a:r>
            <a:r>
              <a:rPr lang="ro-RO" sz="2000" dirty="0" err="1">
                <a:latin typeface="Aptos" panose="020B0004020202020204" pitchFamily="34" charset="0"/>
              </a:rPr>
              <a:t>valoare_adc</a:t>
            </a:r>
            <a:r>
              <a:rPr lang="ro-RO" sz="2000" dirty="0">
                <a:latin typeface="Aptos" panose="020B0004020202020204" pitchFamily="34" charset="0"/>
              </a:rPr>
              <a:t> &lt; 100)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o-RO" sz="2000" dirty="0">
                <a:latin typeface="Aptos" panose="020B0004020202020204" pitchFamily="34" charset="0"/>
              </a:rPr>
              <a:t>            </a:t>
            </a:r>
            <a:r>
              <a:rPr lang="ro-RO" sz="2000" dirty="0" err="1">
                <a:latin typeface="Aptos" panose="020B0004020202020204" pitchFamily="34" charset="0"/>
              </a:rPr>
              <a:t>lcd_printfxy</a:t>
            </a:r>
            <a:r>
              <a:rPr lang="ro-RO" sz="2000" dirty="0">
                <a:latin typeface="Aptos" panose="020B0004020202020204" pitchFamily="34" charset="0"/>
              </a:rPr>
              <a:t>(0,1,"Not </a:t>
            </a:r>
            <a:r>
              <a:rPr lang="ro-RO" sz="2000" dirty="0" err="1">
                <a:latin typeface="Aptos" panose="020B0004020202020204" pitchFamily="34" charset="0"/>
              </a:rPr>
              <a:t>Enough</a:t>
            </a:r>
            <a:r>
              <a:rPr lang="ro-RO" sz="2000" dirty="0">
                <a:latin typeface="Aptos" panose="020B0004020202020204" pitchFamily="34" charset="0"/>
              </a:rPr>
              <a:t> </a:t>
            </a:r>
            <a:r>
              <a:rPr lang="ro-RO" sz="2000" dirty="0" err="1">
                <a:latin typeface="Aptos" panose="020B0004020202020204" pitchFamily="34" charset="0"/>
              </a:rPr>
              <a:t>Light</a:t>
            </a:r>
            <a:r>
              <a:rPr lang="ro-RO" sz="2000" dirty="0">
                <a:latin typeface="Aptos" panose="020B0004020202020204" pitchFamily="34" charset="0"/>
              </a:rPr>
              <a:t>");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o-RO" sz="2000" dirty="0">
                <a:latin typeface="Aptos" panose="020B0004020202020204" pitchFamily="34" charset="0"/>
              </a:rPr>
              <a:t>            PORTB |= (1&lt;&lt;PORTB0);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o-RO" sz="2000" dirty="0">
                <a:latin typeface="Aptos" panose="020B0004020202020204" pitchFamily="34" charset="0"/>
              </a:rPr>
              <a:t>        } </a:t>
            </a:r>
            <a:r>
              <a:rPr lang="ro-RO" sz="2000" dirty="0" err="1">
                <a:latin typeface="Aptos" panose="020B0004020202020204" pitchFamily="34" charset="0"/>
              </a:rPr>
              <a:t>else</a:t>
            </a:r>
            <a:r>
              <a:rPr lang="ro-RO" sz="2000" dirty="0">
                <a:latin typeface="Aptos" panose="020B0004020202020204" pitchFamily="34" charset="0"/>
              </a:rPr>
              <a:t>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o-RO" sz="2000" dirty="0">
                <a:latin typeface="Aptos" panose="020B0004020202020204" pitchFamily="34" charset="0"/>
              </a:rPr>
              <a:t>            </a:t>
            </a:r>
            <a:r>
              <a:rPr lang="ro-RO" sz="2000" dirty="0" err="1">
                <a:latin typeface="Aptos" panose="020B0004020202020204" pitchFamily="34" charset="0"/>
              </a:rPr>
              <a:t>lcd_printfxy</a:t>
            </a:r>
            <a:r>
              <a:rPr lang="ro-RO" sz="2000" dirty="0">
                <a:latin typeface="Aptos" panose="020B0004020202020204" pitchFamily="34" charset="0"/>
              </a:rPr>
              <a:t>(0,1,"Enough </a:t>
            </a:r>
            <a:r>
              <a:rPr lang="ro-RO" sz="2000" dirty="0" err="1">
                <a:latin typeface="Aptos" panose="020B0004020202020204" pitchFamily="34" charset="0"/>
              </a:rPr>
              <a:t>light</a:t>
            </a:r>
            <a:r>
              <a:rPr lang="ro-RO" sz="2000" dirty="0">
                <a:latin typeface="Aptos" panose="020B0004020202020204" pitchFamily="34" charset="0"/>
              </a:rPr>
              <a:t>        ");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o-RO" sz="2000" dirty="0">
                <a:latin typeface="Aptos" panose="020B0004020202020204" pitchFamily="34" charset="0"/>
              </a:rPr>
              <a:t>            PORTB &amp;= ~(1&lt;&lt;PORTB0);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o-RO" sz="2000" dirty="0">
                <a:latin typeface="Aptos" panose="020B0004020202020204" pitchFamily="34" charset="0"/>
              </a:rPr>
              <a:t>        }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o-RO" sz="2000" dirty="0">
                <a:latin typeface="Aptos" panose="020B0004020202020204" pitchFamily="34" charset="0"/>
              </a:rPr>
              <a:t>        </a:t>
            </a:r>
            <a:r>
              <a:rPr lang="ro-RO" sz="2000" dirty="0" err="1">
                <a:latin typeface="Aptos" panose="020B0004020202020204" pitchFamily="34" charset="0"/>
              </a:rPr>
              <a:t>delay_ms</a:t>
            </a:r>
            <a:r>
              <a:rPr lang="ro-RO" sz="2000" dirty="0">
                <a:latin typeface="Aptos" panose="020B0004020202020204" pitchFamily="34" charset="0"/>
              </a:rPr>
              <a:t>(100);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o-RO" sz="2000" dirty="0">
                <a:latin typeface="Aptos" panose="020B0004020202020204" pitchFamily="34" charset="0"/>
              </a:rPr>
              <a:t>    }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o-RO" sz="2000" dirty="0">
                <a:latin typeface="Aptos" panose="020B0004020202020204" pitchFamily="34" charset="0"/>
              </a:rPr>
              <a:t>}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o-RO" sz="2000" b="1" dirty="0" err="1">
                <a:latin typeface="Aptos" panose="020B0004020202020204" pitchFamily="34" charset="0"/>
              </a:rPr>
              <a:t>twi_master_init</a:t>
            </a:r>
            <a:r>
              <a:rPr lang="ro-RO" sz="2000" b="1" dirty="0">
                <a:latin typeface="Aptos" panose="020B0004020202020204" pitchFamily="34" charset="0"/>
              </a:rPr>
              <a:t>(100);: </a:t>
            </a:r>
            <a:r>
              <a:rPr lang="ro-RO" sz="2000" b="1" dirty="0" err="1">
                <a:latin typeface="Aptos" panose="020B0004020202020204" pitchFamily="34" charset="0"/>
              </a:rPr>
              <a:t>Ini</a:t>
            </a:r>
            <a:r>
              <a:rPr lang="en-US" sz="2000" b="1" dirty="0">
                <a:latin typeface="Aptos" panose="020B0004020202020204" pitchFamily="34" charset="0"/>
              </a:rPr>
              <a:t>t</a:t>
            </a:r>
            <a:r>
              <a:rPr lang="ro-RO" sz="2000" b="1" dirty="0" err="1">
                <a:latin typeface="Aptos" panose="020B0004020202020204" pitchFamily="34" charset="0"/>
              </a:rPr>
              <a:t>ializeaz</a:t>
            </a:r>
            <a:r>
              <a:rPr lang="en-US" sz="2000" b="1" dirty="0">
                <a:latin typeface="Aptos" panose="020B0004020202020204" pitchFamily="34" charset="0"/>
              </a:rPr>
              <a:t>aa</a:t>
            </a:r>
            <a:r>
              <a:rPr lang="ro-RO" sz="2000" b="1" dirty="0">
                <a:latin typeface="Aptos" panose="020B0004020202020204" pitchFamily="34" charset="0"/>
              </a:rPr>
              <a:t> </a:t>
            </a:r>
            <a:r>
              <a:rPr lang="ro-RO" sz="2000" b="1" dirty="0" err="1">
                <a:latin typeface="Aptos" panose="020B0004020202020204" pitchFamily="34" charset="0"/>
              </a:rPr>
              <a:t>interfa</a:t>
            </a:r>
            <a:r>
              <a:rPr lang="en-US" sz="2000" b="1" dirty="0">
                <a:latin typeface="Aptos" panose="020B0004020202020204" pitchFamily="34" charset="0"/>
              </a:rPr>
              <a:t>t</a:t>
            </a:r>
            <a:r>
              <a:rPr lang="ro-RO" sz="2000" b="1" dirty="0">
                <a:latin typeface="Aptos" panose="020B0004020202020204" pitchFamily="34" charset="0"/>
              </a:rPr>
              <a:t>a TWI (I2C) cu o </a:t>
            </a:r>
            <a:r>
              <a:rPr lang="ro-RO" sz="2000" b="1" dirty="0" err="1">
                <a:latin typeface="Aptos" panose="020B0004020202020204" pitchFamily="34" charset="0"/>
              </a:rPr>
              <a:t>frecven</a:t>
            </a:r>
            <a:r>
              <a:rPr lang="en-US" sz="2000" b="1" dirty="0">
                <a:latin typeface="Aptos" panose="020B0004020202020204" pitchFamily="34" charset="0"/>
              </a:rPr>
              <a:t>ta</a:t>
            </a:r>
            <a:r>
              <a:rPr lang="ro-RO" sz="2000" b="1" dirty="0">
                <a:latin typeface="Aptos" panose="020B0004020202020204" pitchFamily="34" charset="0"/>
              </a:rPr>
              <a:t> de 100 kHz.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o-RO" sz="2000" b="1" dirty="0">
                <a:latin typeface="Aptos" panose="020B0004020202020204" pitchFamily="34" charset="0"/>
              </a:rPr>
              <a:t>#asm("sei"): </a:t>
            </a:r>
            <a:r>
              <a:rPr lang="ro-RO" sz="2000" b="1" dirty="0" err="1">
                <a:latin typeface="Aptos" panose="020B0004020202020204" pitchFamily="34" charset="0"/>
              </a:rPr>
              <a:t>Activeaz</a:t>
            </a:r>
            <a:r>
              <a:rPr lang="en-US" sz="2000" b="1" dirty="0">
                <a:latin typeface="Aptos" panose="020B0004020202020204" pitchFamily="34" charset="0"/>
              </a:rPr>
              <a:t>a</a:t>
            </a:r>
            <a:r>
              <a:rPr lang="ro-RO" sz="2000" b="1" dirty="0">
                <a:latin typeface="Aptos" panose="020B0004020202020204" pitchFamily="34" charset="0"/>
              </a:rPr>
              <a:t> </a:t>
            </a:r>
            <a:r>
              <a:rPr lang="en-US" sz="2000" b="1" dirty="0" err="1">
                <a:latin typeface="Aptos" panose="020B0004020202020204" pitchFamily="34" charset="0"/>
              </a:rPr>
              <a:t>i</a:t>
            </a:r>
            <a:r>
              <a:rPr lang="ro-RO" sz="2000" b="1" dirty="0" err="1">
                <a:latin typeface="Aptos" panose="020B0004020202020204" pitchFamily="34" charset="0"/>
              </a:rPr>
              <a:t>ntreruperile</a:t>
            </a:r>
            <a:r>
              <a:rPr lang="ro-RO" sz="2000" b="1" dirty="0">
                <a:latin typeface="Aptos" panose="020B0004020202020204" pitchFamily="34" charset="0"/>
              </a:rPr>
              <a:t> globale.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o-RO" sz="2000" b="1" dirty="0" err="1">
                <a:latin typeface="Aptos" panose="020B0004020202020204" pitchFamily="34" charset="0"/>
              </a:rPr>
              <a:t>lcd_twi_init</a:t>
            </a:r>
            <a:r>
              <a:rPr lang="ro-RO" sz="2000" b="1" dirty="0">
                <a:latin typeface="Aptos" panose="020B0004020202020204" pitchFamily="34" charset="0"/>
              </a:rPr>
              <a:t>(PCF8574_I2C_ADDRESS, 16);: </a:t>
            </a:r>
            <a:r>
              <a:rPr lang="ro-RO" sz="2000" b="1" dirty="0" err="1">
                <a:latin typeface="Aptos" panose="020B0004020202020204" pitchFamily="34" charset="0"/>
              </a:rPr>
              <a:t>Ini</a:t>
            </a:r>
            <a:r>
              <a:rPr lang="en-US" sz="2000" b="1" dirty="0">
                <a:latin typeface="Aptos" panose="020B0004020202020204" pitchFamily="34" charset="0"/>
              </a:rPr>
              <a:t>t</a:t>
            </a:r>
            <a:r>
              <a:rPr lang="ro-RO" sz="2000" b="1" dirty="0" err="1">
                <a:latin typeface="Aptos" panose="020B0004020202020204" pitchFamily="34" charset="0"/>
              </a:rPr>
              <a:t>ializeaz</a:t>
            </a:r>
            <a:r>
              <a:rPr lang="en-US" sz="2000" b="1" dirty="0">
                <a:latin typeface="Aptos" panose="020B0004020202020204" pitchFamily="34" charset="0"/>
              </a:rPr>
              <a:t>a</a:t>
            </a:r>
            <a:r>
              <a:rPr lang="ro-RO" sz="2000" b="1" dirty="0">
                <a:latin typeface="Aptos" panose="020B0004020202020204" pitchFamily="34" charset="0"/>
              </a:rPr>
              <a:t> LCD-ul cu adresa I2C specificat</a:t>
            </a:r>
            <a:r>
              <a:rPr lang="en-US" sz="2000" b="1" dirty="0">
                <a:latin typeface="Aptos" panose="020B0004020202020204" pitchFamily="34" charset="0"/>
              </a:rPr>
              <a:t>a</a:t>
            </a:r>
            <a:r>
              <a:rPr lang="ro-RO" sz="2000" b="1" dirty="0">
                <a:latin typeface="Aptos" panose="020B0004020202020204" pitchFamily="34" charset="0"/>
              </a:rPr>
              <a:t> </a:t>
            </a:r>
            <a:r>
              <a:rPr lang="en-US" sz="2000" b="1" dirty="0">
                <a:latin typeface="Aptos" panose="020B0004020202020204" pitchFamily="34" charset="0"/>
              </a:rPr>
              <a:t>s</a:t>
            </a:r>
            <a:r>
              <a:rPr lang="ro-RO" sz="2000" b="1" dirty="0">
                <a:latin typeface="Aptos" panose="020B0004020202020204" pitchFamily="34" charset="0"/>
              </a:rPr>
              <a:t>i dimensiunea de 16 caractere.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o-RO" sz="2000" b="1" dirty="0" err="1">
                <a:latin typeface="Aptos" panose="020B0004020202020204" pitchFamily="34" charset="0"/>
              </a:rPr>
              <a:t>init_ADC</a:t>
            </a:r>
            <a:r>
              <a:rPr lang="ro-RO" sz="2000" b="1" dirty="0">
                <a:latin typeface="Aptos" panose="020B0004020202020204" pitchFamily="34" charset="0"/>
              </a:rPr>
              <a:t>();: </a:t>
            </a:r>
            <a:r>
              <a:rPr lang="ro-RO" sz="2000" b="1" dirty="0" err="1">
                <a:latin typeface="Aptos" panose="020B0004020202020204" pitchFamily="34" charset="0"/>
              </a:rPr>
              <a:t>Ini</a:t>
            </a:r>
            <a:r>
              <a:rPr lang="en-US" sz="2000" b="1" dirty="0">
                <a:latin typeface="Aptos" panose="020B0004020202020204" pitchFamily="34" charset="0"/>
              </a:rPr>
              <a:t>t</a:t>
            </a:r>
            <a:r>
              <a:rPr lang="ro-RO" sz="2000" b="1" dirty="0" err="1">
                <a:latin typeface="Aptos" panose="020B0004020202020204" pitchFamily="34" charset="0"/>
              </a:rPr>
              <a:t>ializeaz</a:t>
            </a:r>
            <a:r>
              <a:rPr lang="en-US" sz="2000" b="1" dirty="0">
                <a:latin typeface="Aptos" panose="020B0004020202020204" pitchFamily="34" charset="0"/>
              </a:rPr>
              <a:t>a</a:t>
            </a:r>
            <a:r>
              <a:rPr lang="ro-RO" sz="2000" b="1" dirty="0">
                <a:latin typeface="Aptos" panose="020B0004020202020204" pitchFamily="34" charset="0"/>
              </a:rPr>
              <a:t> ADC-</a:t>
            </a:r>
            <a:r>
              <a:rPr lang="ro-RO" sz="2000" b="1" dirty="0" err="1">
                <a:latin typeface="Aptos" panose="020B0004020202020204" pitchFamily="34" charset="0"/>
              </a:rPr>
              <a:t>ul</a:t>
            </a:r>
            <a:r>
              <a:rPr lang="ro-RO" sz="2000" b="1" dirty="0">
                <a:latin typeface="Aptos" panose="020B0004020202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o-RO" sz="2000" b="1" dirty="0">
                <a:latin typeface="Aptos" panose="020B0004020202020204" pitchFamily="34" charset="0"/>
              </a:rPr>
              <a:t>DDRA &amp;= ~(1&lt;&lt;DDA0);: </a:t>
            </a:r>
            <a:r>
              <a:rPr lang="ro-RO" sz="2000" b="1" dirty="0" err="1">
                <a:latin typeface="Aptos" panose="020B0004020202020204" pitchFamily="34" charset="0"/>
              </a:rPr>
              <a:t>Configureaz</a:t>
            </a:r>
            <a:r>
              <a:rPr lang="en-US" sz="2000" b="1" dirty="0">
                <a:latin typeface="Aptos" panose="020B0004020202020204" pitchFamily="34" charset="0"/>
              </a:rPr>
              <a:t>a</a:t>
            </a:r>
            <a:r>
              <a:rPr lang="ro-RO" sz="2000" b="1" dirty="0">
                <a:latin typeface="Aptos" panose="020B0004020202020204" pitchFamily="34" charset="0"/>
              </a:rPr>
              <a:t> pinul PA0 ca intrare.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o-RO" sz="2000" b="1" dirty="0">
                <a:latin typeface="Aptos" panose="020B0004020202020204" pitchFamily="34" charset="0"/>
              </a:rPr>
              <a:t>DDRB |= (1&lt;&lt;DDB0);: </a:t>
            </a:r>
            <a:r>
              <a:rPr lang="ro-RO" sz="2000" b="1" dirty="0" err="1">
                <a:latin typeface="Aptos" panose="020B0004020202020204" pitchFamily="34" charset="0"/>
              </a:rPr>
              <a:t>Configureaz</a:t>
            </a:r>
            <a:r>
              <a:rPr lang="en-US" sz="2000" b="1" dirty="0">
                <a:latin typeface="Aptos" panose="020B0004020202020204" pitchFamily="34" charset="0"/>
              </a:rPr>
              <a:t>a</a:t>
            </a:r>
            <a:r>
              <a:rPr lang="ro-RO" sz="2000" b="1" dirty="0">
                <a:latin typeface="Aptos" panose="020B0004020202020204" pitchFamily="34" charset="0"/>
              </a:rPr>
              <a:t> pinul PB0 ca ieșire.</a:t>
            </a:r>
          </a:p>
        </p:txBody>
      </p:sp>
    </p:spTree>
    <p:extLst>
      <p:ext uri="{BB962C8B-B14F-4D97-AF65-F5344CB8AC3E}">
        <p14:creationId xmlns:p14="http://schemas.microsoft.com/office/powerpoint/2010/main" val="6614387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167</TotalTime>
  <Words>1492</Words>
  <Application>Microsoft Office PowerPoint</Application>
  <PresentationFormat>Ecran lat</PresentationFormat>
  <Paragraphs>105</Paragraphs>
  <Slides>10</Slides>
  <Notes>0</Notes>
  <HiddenSlides>0</HiddenSlides>
  <MMClips>0</MMClips>
  <ScaleCrop>false</ScaleCrop>
  <HeadingPairs>
    <vt:vector size="6" baseType="variant">
      <vt:variant>
        <vt:lpstr>Fonturi utilizate</vt:lpstr>
      </vt:variant>
      <vt:variant>
        <vt:i4>3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10</vt:i4>
      </vt:variant>
    </vt:vector>
  </HeadingPairs>
  <TitlesOfParts>
    <vt:vector size="14" baseType="lpstr">
      <vt:lpstr>Aptos</vt:lpstr>
      <vt:lpstr>Arial</vt:lpstr>
      <vt:lpstr>Tw Cen MT</vt:lpstr>
      <vt:lpstr>Circuit</vt:lpstr>
      <vt:lpstr>Automatic Light Control Proiect 2</vt:lpstr>
      <vt:lpstr>Scurta descriere:</vt:lpstr>
      <vt:lpstr>Automatic Light Control </vt:lpstr>
      <vt:lpstr>Conexiuni:</vt:lpstr>
      <vt:lpstr>Modul de functionare:</vt:lpstr>
      <vt:lpstr>Utilizari:</vt:lpstr>
      <vt:lpstr>Codul:</vt:lpstr>
      <vt:lpstr>Prezentare PowerPoint</vt:lpstr>
      <vt:lpstr>Prezentare PowerPoint</vt:lpstr>
      <vt:lpstr>Prezentare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Light Control Proiect 2</dc:title>
  <dc:creator>Ovidiu-Marius GUŞE (124966)</dc:creator>
  <cp:lastModifiedBy>Ovidiu-Marius GUŞE (124966)</cp:lastModifiedBy>
  <cp:revision>50</cp:revision>
  <dcterms:created xsi:type="dcterms:W3CDTF">2024-05-29T18:00:47Z</dcterms:created>
  <dcterms:modified xsi:type="dcterms:W3CDTF">2024-05-30T10:28:22Z</dcterms:modified>
</cp:coreProperties>
</file>